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5" r:id="rId4"/>
    <p:sldId id="276" r:id="rId5"/>
    <p:sldId id="258" r:id="rId6"/>
    <p:sldId id="259" r:id="rId7"/>
    <p:sldId id="287" r:id="rId8"/>
    <p:sldId id="260" r:id="rId9"/>
    <p:sldId id="261" r:id="rId10"/>
    <p:sldId id="263" r:id="rId11"/>
    <p:sldId id="279" r:id="rId12"/>
    <p:sldId id="271" r:id="rId13"/>
    <p:sldId id="265" r:id="rId14"/>
    <p:sldId id="288" r:id="rId15"/>
    <p:sldId id="272" r:id="rId16"/>
    <p:sldId id="290" r:id="rId17"/>
    <p:sldId id="273" r:id="rId18"/>
    <p:sldId id="266" r:id="rId19"/>
    <p:sldId id="267" r:id="rId20"/>
    <p:sldId id="268" r:id="rId21"/>
    <p:sldId id="291" r:id="rId22"/>
    <p:sldId id="269" r:id="rId23"/>
    <p:sldId id="296" r:id="rId24"/>
    <p:sldId id="281" r:id="rId25"/>
    <p:sldId id="27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>
        <p:scale>
          <a:sx n="81" d="100"/>
          <a:sy n="81" d="100"/>
        </p:scale>
        <p:origin x="-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3B62A6-1358-475C-93DF-CF6A6470E40A}" type="doc">
      <dgm:prSet loTypeId="urn:microsoft.com/office/officeart/2005/8/layout/process5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0E89D83A-6BDF-43CA-86E6-F44A044CFBC3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رشد کردن جلبکها بطور چشمگیری</a:t>
          </a:r>
          <a:endParaRPr lang="fa-IR" sz="2000" b="1" dirty="0">
            <a:cs typeface="B Nazanin" pitchFamily="2" charset="-78"/>
          </a:endParaRPr>
        </a:p>
      </dgm:t>
    </dgm:pt>
    <dgm:pt modelId="{0B8403AC-0AE5-433B-BE52-BC3E5A6B1D1B}" type="sibTrans" cxnId="{69CD0276-0957-42C6-A9CF-376047DB1A9A}">
      <dgm:prSet/>
      <dgm:spPr/>
      <dgm:t>
        <a:bodyPr/>
        <a:lstStyle/>
        <a:p>
          <a:pPr rtl="1"/>
          <a:endParaRPr lang="fa-IR"/>
        </a:p>
      </dgm:t>
    </dgm:pt>
    <dgm:pt modelId="{494E0EFB-B7AB-4045-9BB2-618A7882FE81}" type="parTrans" cxnId="{69CD0276-0957-42C6-A9CF-376047DB1A9A}">
      <dgm:prSet/>
      <dgm:spPr/>
      <dgm:t>
        <a:bodyPr/>
        <a:lstStyle/>
        <a:p>
          <a:pPr rtl="1"/>
          <a:endParaRPr lang="fa-IR"/>
        </a:p>
      </dgm:t>
    </dgm:pt>
    <dgm:pt modelId="{580ABFE4-B099-411C-96B8-42B11AAB115C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کاهش آمونیاک (بیشتر از 90%) به مدت 10 روز</a:t>
          </a:r>
          <a:endParaRPr lang="fa-IR" sz="2000" b="1" dirty="0">
            <a:cs typeface="B Nazanin" pitchFamily="2" charset="-78"/>
          </a:endParaRPr>
        </a:p>
      </dgm:t>
    </dgm:pt>
    <dgm:pt modelId="{8BDAE36C-E9A4-4484-B84E-97C41390C410}" type="sibTrans" cxnId="{C9B632C6-7CE9-4EF2-A334-79B39EB14313}">
      <dgm:prSet/>
      <dgm:spPr/>
      <dgm:t>
        <a:bodyPr/>
        <a:lstStyle/>
        <a:p>
          <a:pPr rtl="1"/>
          <a:endParaRPr lang="fa-IR"/>
        </a:p>
      </dgm:t>
    </dgm:pt>
    <dgm:pt modelId="{651574C2-E83A-4865-9702-6FC000BBEBF8}" type="parTrans" cxnId="{C9B632C6-7CE9-4EF2-A334-79B39EB14313}">
      <dgm:prSet/>
      <dgm:spPr/>
      <dgm:t>
        <a:bodyPr/>
        <a:lstStyle/>
        <a:p>
          <a:pPr rtl="1"/>
          <a:endParaRPr lang="fa-IR"/>
        </a:p>
      </dgm:t>
    </dgm:pt>
    <dgm:pt modelId="{D7562B64-B97A-42C1-BD98-EA88282572A0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حذف 55% میزان فسفر کل از محیط کشت در انتهای دوره</a:t>
          </a:r>
          <a:endParaRPr lang="fa-IR" sz="2000" b="1" dirty="0">
            <a:cs typeface="B Nazanin" pitchFamily="2" charset="-78"/>
          </a:endParaRPr>
        </a:p>
      </dgm:t>
    </dgm:pt>
    <dgm:pt modelId="{64F079FC-7F30-4F23-8F49-57105B871D19}" type="sibTrans" cxnId="{31A12544-1F2F-4B7F-96A0-2607D692B2B5}">
      <dgm:prSet/>
      <dgm:spPr/>
      <dgm:t>
        <a:bodyPr/>
        <a:lstStyle/>
        <a:p>
          <a:pPr rtl="1"/>
          <a:endParaRPr lang="fa-IR"/>
        </a:p>
      </dgm:t>
    </dgm:pt>
    <dgm:pt modelId="{C4B870A7-AD2F-4D1F-9E00-AD0780130126}" type="parTrans" cxnId="{31A12544-1F2F-4B7F-96A0-2607D692B2B5}">
      <dgm:prSet/>
      <dgm:spPr/>
      <dgm:t>
        <a:bodyPr/>
        <a:lstStyle/>
        <a:p>
          <a:pPr rtl="1"/>
          <a:endParaRPr lang="fa-IR"/>
        </a:p>
      </dgm:t>
    </dgm:pt>
    <dgm:pt modelId="{95A91082-1EFC-49FF-8DDF-E9CFFB1D0004}">
      <dgm:prSet phldrT="[Text]"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itchFamily="2" charset="-78"/>
            </a:rPr>
            <a:t>با افزایش وزن خشک و تعداد سلول جلبکی، موجب افزایش حذف درصد فسفات و نیترات</a:t>
          </a:r>
          <a:endParaRPr lang="fa-IR" sz="2000" b="1" dirty="0">
            <a:solidFill>
              <a:schemeClr val="tx1"/>
            </a:solidFill>
            <a:cs typeface="B Nazanin" pitchFamily="2" charset="-78"/>
          </a:endParaRPr>
        </a:p>
      </dgm:t>
    </dgm:pt>
    <dgm:pt modelId="{C1C99E4E-6385-4AB7-9BFF-148AB6D70ABB}" type="sibTrans" cxnId="{59774098-55E8-4987-8038-458AD07783BB}">
      <dgm:prSet/>
      <dgm:spPr/>
      <dgm:t>
        <a:bodyPr/>
        <a:lstStyle/>
        <a:p>
          <a:pPr rtl="1"/>
          <a:endParaRPr lang="fa-IR"/>
        </a:p>
      </dgm:t>
    </dgm:pt>
    <dgm:pt modelId="{643E6546-236A-45BB-8FBF-837026982A90}" type="parTrans" cxnId="{59774098-55E8-4987-8038-458AD07783BB}">
      <dgm:prSet/>
      <dgm:spPr/>
      <dgm:t>
        <a:bodyPr/>
        <a:lstStyle/>
        <a:p>
          <a:pPr rtl="1"/>
          <a:endParaRPr lang="fa-IR"/>
        </a:p>
      </dgm:t>
    </dgm:pt>
    <dgm:pt modelId="{75A7197A-DBB0-41A0-A34B-0BD8C5D3B068}">
      <dgm:prSet phldrT="[Text]" custT="1"/>
      <dgm:spPr/>
      <dgm:t>
        <a:bodyPr/>
        <a:lstStyle/>
        <a:p>
          <a:pPr algn="ctr" rtl="1"/>
          <a:r>
            <a:rPr lang="fa-IR" sz="1800" b="1" dirty="0" smtClean="0">
              <a:cs typeface="B Nazanin" pitchFamily="2" charset="-78"/>
            </a:rPr>
            <a:t>استفاده</a:t>
          </a:r>
          <a:r>
            <a:rPr lang="fa-IR" sz="1800" b="1" baseline="0" dirty="0" smtClean="0">
              <a:cs typeface="B Nazanin" pitchFamily="2" charset="-78"/>
            </a:rPr>
            <a:t> نمودن از حوضچه های کشت جلبک برای جذب مواد مغذی پسابها</a:t>
          </a:r>
          <a:endParaRPr lang="fa-IR" sz="1800" b="1" dirty="0">
            <a:cs typeface="B Nazanin" pitchFamily="2" charset="-78"/>
          </a:endParaRPr>
        </a:p>
      </dgm:t>
    </dgm:pt>
    <dgm:pt modelId="{E2F746F1-F4EB-4643-A10F-1F77BC9AA7F8}" type="parTrans" cxnId="{814DB72C-9C86-43CA-977D-E9FEAA6236DB}">
      <dgm:prSet/>
      <dgm:spPr/>
      <dgm:t>
        <a:bodyPr/>
        <a:lstStyle/>
        <a:p>
          <a:pPr rtl="1"/>
          <a:endParaRPr lang="fa-IR"/>
        </a:p>
      </dgm:t>
    </dgm:pt>
    <dgm:pt modelId="{73E7BF0E-30FE-44DD-8D73-5D0EE4F4767E}" type="sibTrans" cxnId="{814DB72C-9C86-43CA-977D-E9FEAA6236DB}">
      <dgm:prSet/>
      <dgm:spPr/>
      <dgm:t>
        <a:bodyPr/>
        <a:lstStyle/>
        <a:p>
          <a:pPr rtl="1"/>
          <a:endParaRPr lang="fa-IR"/>
        </a:p>
      </dgm:t>
    </dgm:pt>
    <dgm:pt modelId="{43C7095B-43A4-46AD-BD45-ABE0E1EDB0AD}">
      <dgm:prSet phldrT="[Text]"/>
      <dgm:spPr/>
      <dgm:t>
        <a:bodyPr/>
        <a:lstStyle/>
        <a:p>
          <a:pPr rtl="1"/>
          <a:r>
            <a:rPr lang="fa-IR" b="1" dirty="0" smtClean="0">
              <a:cs typeface="B Nazanin" pitchFamily="2" charset="-78"/>
            </a:rPr>
            <a:t>افزایش ورود پساب ها به اکوسیستم های آبی و خطر یوتریفیکاسیون در آنها</a:t>
          </a:r>
          <a:endParaRPr lang="fa-IR" b="1" dirty="0">
            <a:cs typeface="B Nazanin" pitchFamily="2" charset="-78"/>
          </a:endParaRPr>
        </a:p>
      </dgm:t>
    </dgm:pt>
    <dgm:pt modelId="{B1A62C68-C1A4-49A8-8298-8CF4F4F381C1}" type="parTrans" cxnId="{239C7C9A-3F81-4A0B-AD00-26D0B8E28BBA}">
      <dgm:prSet/>
      <dgm:spPr/>
      <dgm:t>
        <a:bodyPr/>
        <a:lstStyle/>
        <a:p>
          <a:endParaRPr lang="en-US"/>
        </a:p>
      </dgm:t>
    </dgm:pt>
    <dgm:pt modelId="{0F32E56E-BC71-4701-8366-1694F43C2815}" type="sibTrans" cxnId="{239C7C9A-3F81-4A0B-AD00-26D0B8E28BBA}">
      <dgm:prSet/>
      <dgm:spPr/>
      <dgm:t>
        <a:bodyPr/>
        <a:lstStyle/>
        <a:p>
          <a:endParaRPr lang="en-US"/>
        </a:p>
      </dgm:t>
    </dgm:pt>
    <dgm:pt modelId="{5E06F325-0328-4533-A869-7CC193477A4A}" type="pres">
      <dgm:prSet presAssocID="{2E3B62A6-1358-475C-93DF-CF6A6470E40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5E38078-9284-48E7-8CA9-3F24F8B9A384}" type="pres">
      <dgm:prSet presAssocID="{0E89D83A-6BDF-43CA-86E6-F44A044CFBC3}" presName="node" presStyleLbl="node1" presStyleIdx="0" presStyleCnt="6" custScaleX="115167" custScaleY="135111" custLinFactX="37855" custLinFactNeighborX="100000" custLinFactNeighborY="2699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AF5C42-402A-4BCA-AC1C-7DAF1E1A1016}" type="pres">
      <dgm:prSet presAssocID="{0B8403AC-0AE5-433B-BE52-BC3E5A6B1D1B}" presName="sibTrans" presStyleLbl="sibTrans2D1" presStyleIdx="0" presStyleCnt="5" custAng="91305" custScaleX="132771" custScaleY="111631" custLinFactNeighborX="-21726" custLinFactNeighborY="-1204"/>
      <dgm:spPr/>
      <dgm:t>
        <a:bodyPr/>
        <a:lstStyle/>
        <a:p>
          <a:pPr rtl="1"/>
          <a:endParaRPr lang="fa-IR"/>
        </a:p>
      </dgm:t>
    </dgm:pt>
    <dgm:pt modelId="{76199E53-7794-4FE6-99F5-22AC4B28B839}" type="pres">
      <dgm:prSet presAssocID="{0B8403AC-0AE5-433B-BE52-BC3E5A6B1D1B}" presName="connectorText" presStyleLbl="sibTrans2D1" presStyleIdx="0" presStyleCnt="5"/>
      <dgm:spPr/>
      <dgm:t>
        <a:bodyPr/>
        <a:lstStyle/>
        <a:p>
          <a:pPr rtl="1"/>
          <a:endParaRPr lang="fa-IR"/>
        </a:p>
      </dgm:t>
    </dgm:pt>
    <dgm:pt modelId="{A650789F-F9FE-4550-9B50-E180BE682A1B}" type="pres">
      <dgm:prSet presAssocID="{580ABFE4-B099-411C-96B8-42B11AAB115C}" presName="node" presStyleLbl="node1" presStyleIdx="1" presStyleCnt="6" custScaleX="112480" custScaleY="135111" custLinFactX="25146" custLinFactNeighborX="100000" custLinFactNeighborY="2074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E0F3EE9-272F-44ED-A3D8-64801BE57030}" type="pres">
      <dgm:prSet presAssocID="{8BDAE36C-E9A4-4484-B84E-97C41390C410}" presName="sibTrans" presStyleLbl="sibTrans2D1" presStyleIdx="1" presStyleCnt="5" custAng="451703" custLinFactNeighborX="11659" custLinFactNeighborY="-5017"/>
      <dgm:spPr/>
      <dgm:t>
        <a:bodyPr/>
        <a:lstStyle/>
        <a:p>
          <a:pPr rtl="1"/>
          <a:endParaRPr lang="fa-IR"/>
        </a:p>
      </dgm:t>
    </dgm:pt>
    <dgm:pt modelId="{08ACCFCA-5280-4220-BEF6-92893701D830}" type="pres">
      <dgm:prSet presAssocID="{8BDAE36C-E9A4-4484-B84E-97C41390C410}" presName="connectorText" presStyleLbl="sibTrans2D1" presStyleIdx="1" presStyleCnt="5"/>
      <dgm:spPr/>
      <dgm:t>
        <a:bodyPr/>
        <a:lstStyle/>
        <a:p>
          <a:pPr rtl="1"/>
          <a:endParaRPr lang="fa-IR"/>
        </a:p>
      </dgm:t>
    </dgm:pt>
    <dgm:pt modelId="{1D55FBA0-257D-440B-AD56-795CD9C86179}" type="pres">
      <dgm:prSet presAssocID="{D7562B64-B97A-42C1-BD98-EA88282572A0}" presName="node" presStyleLbl="node1" presStyleIdx="2" presStyleCnt="6" custScaleX="120638" custScaleY="161474" custLinFactY="100000" custLinFactNeighborX="-16087" custLinFactNeighborY="11402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D627C24-536B-442B-925A-589867F1A366}" type="pres">
      <dgm:prSet presAssocID="{64F079FC-7F30-4F23-8F49-57105B871D19}" presName="sibTrans" presStyleLbl="sibTrans2D1" presStyleIdx="2" presStyleCnt="5" custAng="197228" custFlipVert="1" custScaleX="200564" custScaleY="118836" custLinFactNeighborX="3843" custLinFactNeighborY="9727"/>
      <dgm:spPr/>
      <dgm:t>
        <a:bodyPr/>
        <a:lstStyle/>
        <a:p>
          <a:pPr rtl="1"/>
          <a:endParaRPr lang="fa-IR"/>
        </a:p>
      </dgm:t>
    </dgm:pt>
    <dgm:pt modelId="{7E1F103F-2F88-4D4D-B13A-415A006BFA91}" type="pres">
      <dgm:prSet presAssocID="{64F079FC-7F30-4F23-8F49-57105B871D19}" presName="connectorText" presStyleLbl="sibTrans2D1" presStyleIdx="2" presStyleCnt="5"/>
      <dgm:spPr/>
      <dgm:t>
        <a:bodyPr/>
        <a:lstStyle/>
        <a:p>
          <a:pPr rtl="1"/>
          <a:endParaRPr lang="fa-IR"/>
        </a:p>
      </dgm:t>
    </dgm:pt>
    <dgm:pt modelId="{AB7BB7BA-8FE3-4FE2-920E-E597A0FB3D96}" type="pres">
      <dgm:prSet presAssocID="{95A91082-1EFC-49FF-8DDF-E9CFFB1D0004}" presName="node" presStyleLbl="node1" presStyleIdx="3" presStyleCnt="6" custAng="0" custScaleX="136869" custScaleY="171307" custLinFactX="-53561" custLinFactNeighborX="-100000" custLinFactNeighborY="-1957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DFBC7B7-BD39-4CCC-A50A-695305CEC6DB}" type="pres">
      <dgm:prSet presAssocID="{C1C99E4E-6385-4AB7-9BFF-148AB6D70ABB}" presName="sibTrans" presStyleLbl="sibTrans2D1" presStyleIdx="3" presStyleCnt="5" custAng="10814394" custFlipHor="1" custScaleX="181900" custScaleY="73080" custLinFactNeighborX="-19590" custLinFactNeighborY="6413"/>
      <dgm:spPr/>
      <dgm:t>
        <a:bodyPr/>
        <a:lstStyle/>
        <a:p>
          <a:pPr rtl="1"/>
          <a:endParaRPr lang="fa-IR"/>
        </a:p>
      </dgm:t>
    </dgm:pt>
    <dgm:pt modelId="{BF9832C7-00D0-428F-BF27-022C0FCCA7FB}" type="pres">
      <dgm:prSet presAssocID="{C1C99E4E-6385-4AB7-9BFF-148AB6D70ABB}" presName="connectorText" presStyleLbl="sibTrans2D1" presStyleIdx="3" presStyleCnt="5"/>
      <dgm:spPr/>
      <dgm:t>
        <a:bodyPr/>
        <a:lstStyle/>
        <a:p>
          <a:pPr rtl="1"/>
          <a:endParaRPr lang="fa-IR"/>
        </a:p>
      </dgm:t>
    </dgm:pt>
    <dgm:pt modelId="{A4D0B070-C7C7-41E7-A1BD-40F2A4B1C58E}" type="pres">
      <dgm:prSet presAssocID="{75A7197A-DBB0-41A0-A34B-0BD8C5D3B068}" presName="node" presStyleLbl="node1" presStyleIdx="4" presStyleCnt="6" custScaleY="185788" custLinFactX="-37275" custLinFactNeighborX="-100000" custLinFactNeighborY="-1858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8F9DCFB-7828-4479-9350-25BAD8260FA6}" type="pres">
      <dgm:prSet presAssocID="{73E7BF0E-30FE-44DD-8D73-5D0EE4F4767E}" presName="sibTrans" presStyleLbl="sibTrans2D1" presStyleIdx="4" presStyleCnt="5" custAng="5411589" custScaleX="275820" custLinFactX="500000" custLinFactY="-77451" custLinFactNeighborX="508055" custLinFactNeighborY="-100000"/>
      <dgm:spPr/>
      <dgm:t>
        <a:bodyPr/>
        <a:lstStyle/>
        <a:p>
          <a:endParaRPr lang="en-US"/>
        </a:p>
      </dgm:t>
    </dgm:pt>
    <dgm:pt modelId="{9C91D8DF-4B22-4EA6-BE4B-B848692EECAD}" type="pres">
      <dgm:prSet presAssocID="{73E7BF0E-30FE-44DD-8D73-5D0EE4F4767E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656F37A5-2287-4795-ACE9-F57764ECD73A}" type="pres">
      <dgm:prSet presAssocID="{43C7095B-43A4-46AD-BD45-ABE0E1EDB0AD}" presName="node" presStyleLbl="node1" presStyleIdx="5" presStyleCnt="6" custScaleX="109677" custScaleY="149013" custLinFactY="-100000" custLinFactNeighborX="5844" custLinFactNeighborY="-1023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EFF922-FFCB-4D9C-98B1-EE837D37000D}" type="presOf" srcId="{73E7BF0E-30FE-44DD-8D73-5D0EE4F4767E}" destId="{9C91D8DF-4B22-4EA6-BE4B-B848692EECAD}" srcOrd="1" destOrd="0" presId="urn:microsoft.com/office/officeart/2005/8/layout/process5"/>
    <dgm:cxn modelId="{59774098-55E8-4987-8038-458AD07783BB}" srcId="{2E3B62A6-1358-475C-93DF-CF6A6470E40A}" destId="{95A91082-1EFC-49FF-8DDF-E9CFFB1D0004}" srcOrd="3" destOrd="0" parTransId="{643E6546-236A-45BB-8FBF-837026982A90}" sibTransId="{C1C99E4E-6385-4AB7-9BFF-148AB6D70ABB}"/>
    <dgm:cxn modelId="{E8ED31C1-D171-471B-8D0D-63692CE513A8}" type="presOf" srcId="{64F079FC-7F30-4F23-8F49-57105B871D19}" destId="{7E1F103F-2F88-4D4D-B13A-415A006BFA91}" srcOrd="1" destOrd="0" presId="urn:microsoft.com/office/officeart/2005/8/layout/process5"/>
    <dgm:cxn modelId="{69CD0276-0957-42C6-A9CF-376047DB1A9A}" srcId="{2E3B62A6-1358-475C-93DF-CF6A6470E40A}" destId="{0E89D83A-6BDF-43CA-86E6-F44A044CFBC3}" srcOrd="0" destOrd="0" parTransId="{494E0EFB-B7AB-4045-9BB2-618A7882FE81}" sibTransId="{0B8403AC-0AE5-433B-BE52-BC3E5A6B1D1B}"/>
    <dgm:cxn modelId="{80BE548C-2B3B-40C7-AC7C-BF85A0E39EA5}" type="presOf" srcId="{C1C99E4E-6385-4AB7-9BFF-148AB6D70ABB}" destId="{BF9832C7-00D0-428F-BF27-022C0FCCA7FB}" srcOrd="1" destOrd="0" presId="urn:microsoft.com/office/officeart/2005/8/layout/process5"/>
    <dgm:cxn modelId="{86625225-A4E3-4852-A8C9-4134A76BB010}" type="presOf" srcId="{580ABFE4-B099-411C-96B8-42B11AAB115C}" destId="{A650789F-F9FE-4550-9B50-E180BE682A1B}" srcOrd="0" destOrd="0" presId="urn:microsoft.com/office/officeart/2005/8/layout/process5"/>
    <dgm:cxn modelId="{481F70D7-A616-495F-A846-2F6B44717BAB}" type="presOf" srcId="{0B8403AC-0AE5-433B-BE52-BC3E5A6B1D1B}" destId="{76199E53-7794-4FE6-99F5-22AC4B28B839}" srcOrd="1" destOrd="0" presId="urn:microsoft.com/office/officeart/2005/8/layout/process5"/>
    <dgm:cxn modelId="{9D4F6B5E-3EE7-48B2-AFB2-92D479712B6D}" type="presOf" srcId="{C1C99E4E-6385-4AB7-9BFF-148AB6D70ABB}" destId="{1DFBC7B7-BD39-4CCC-A50A-695305CEC6DB}" srcOrd="0" destOrd="0" presId="urn:microsoft.com/office/officeart/2005/8/layout/process5"/>
    <dgm:cxn modelId="{B5CB52D8-3F7C-458B-BC62-DDD489420A37}" type="presOf" srcId="{2E3B62A6-1358-475C-93DF-CF6A6470E40A}" destId="{5E06F325-0328-4533-A869-7CC193477A4A}" srcOrd="0" destOrd="0" presId="urn:microsoft.com/office/officeart/2005/8/layout/process5"/>
    <dgm:cxn modelId="{5924D443-64E3-41C3-ABEF-115A9AA455FC}" type="presOf" srcId="{0B8403AC-0AE5-433B-BE52-BC3E5A6B1D1B}" destId="{1FAF5C42-402A-4BCA-AC1C-7DAF1E1A1016}" srcOrd="0" destOrd="0" presId="urn:microsoft.com/office/officeart/2005/8/layout/process5"/>
    <dgm:cxn modelId="{1EAF5AD6-BF3D-4939-BD5D-6A982A4D0DA5}" type="presOf" srcId="{8BDAE36C-E9A4-4484-B84E-97C41390C410}" destId="{4E0F3EE9-272F-44ED-A3D8-64801BE57030}" srcOrd="0" destOrd="0" presId="urn:microsoft.com/office/officeart/2005/8/layout/process5"/>
    <dgm:cxn modelId="{1D7A9618-F6BF-45B8-B8EF-8DAF233B0D9B}" type="presOf" srcId="{8BDAE36C-E9A4-4484-B84E-97C41390C410}" destId="{08ACCFCA-5280-4220-BEF6-92893701D830}" srcOrd="1" destOrd="0" presId="urn:microsoft.com/office/officeart/2005/8/layout/process5"/>
    <dgm:cxn modelId="{55177BA9-AB48-42C5-AE1A-FACF9C61195C}" type="presOf" srcId="{73E7BF0E-30FE-44DD-8D73-5D0EE4F4767E}" destId="{88F9DCFB-7828-4479-9350-25BAD8260FA6}" srcOrd="0" destOrd="0" presId="urn:microsoft.com/office/officeart/2005/8/layout/process5"/>
    <dgm:cxn modelId="{5D95DFBF-780D-40E4-89C7-6C3DE6B93177}" type="presOf" srcId="{95A91082-1EFC-49FF-8DDF-E9CFFB1D0004}" destId="{AB7BB7BA-8FE3-4FE2-920E-E597A0FB3D96}" srcOrd="0" destOrd="0" presId="urn:microsoft.com/office/officeart/2005/8/layout/process5"/>
    <dgm:cxn modelId="{B6C369B8-FB7A-4CD9-952F-231DAE28C29D}" type="presOf" srcId="{43C7095B-43A4-46AD-BD45-ABE0E1EDB0AD}" destId="{656F37A5-2287-4795-ACE9-F57764ECD73A}" srcOrd="0" destOrd="0" presId="urn:microsoft.com/office/officeart/2005/8/layout/process5"/>
    <dgm:cxn modelId="{814DB72C-9C86-43CA-977D-E9FEAA6236DB}" srcId="{2E3B62A6-1358-475C-93DF-CF6A6470E40A}" destId="{75A7197A-DBB0-41A0-A34B-0BD8C5D3B068}" srcOrd="4" destOrd="0" parTransId="{E2F746F1-F4EB-4643-A10F-1F77BC9AA7F8}" sibTransId="{73E7BF0E-30FE-44DD-8D73-5D0EE4F4767E}"/>
    <dgm:cxn modelId="{31A12544-1F2F-4B7F-96A0-2607D692B2B5}" srcId="{2E3B62A6-1358-475C-93DF-CF6A6470E40A}" destId="{D7562B64-B97A-42C1-BD98-EA88282572A0}" srcOrd="2" destOrd="0" parTransId="{C4B870A7-AD2F-4D1F-9E00-AD0780130126}" sibTransId="{64F079FC-7F30-4F23-8F49-57105B871D19}"/>
    <dgm:cxn modelId="{5D2FEDF7-D22D-44F2-8DBD-CDA45EFEBFC3}" type="presOf" srcId="{75A7197A-DBB0-41A0-A34B-0BD8C5D3B068}" destId="{A4D0B070-C7C7-41E7-A1BD-40F2A4B1C58E}" srcOrd="0" destOrd="0" presId="urn:microsoft.com/office/officeart/2005/8/layout/process5"/>
    <dgm:cxn modelId="{239C7C9A-3F81-4A0B-AD00-26D0B8E28BBA}" srcId="{2E3B62A6-1358-475C-93DF-CF6A6470E40A}" destId="{43C7095B-43A4-46AD-BD45-ABE0E1EDB0AD}" srcOrd="5" destOrd="0" parTransId="{B1A62C68-C1A4-49A8-8298-8CF4F4F381C1}" sibTransId="{0F32E56E-BC71-4701-8366-1694F43C2815}"/>
    <dgm:cxn modelId="{C9B632C6-7CE9-4EF2-A334-79B39EB14313}" srcId="{2E3B62A6-1358-475C-93DF-CF6A6470E40A}" destId="{580ABFE4-B099-411C-96B8-42B11AAB115C}" srcOrd="1" destOrd="0" parTransId="{651574C2-E83A-4865-9702-6FC000BBEBF8}" sibTransId="{8BDAE36C-E9A4-4484-B84E-97C41390C410}"/>
    <dgm:cxn modelId="{DC74DC8A-8D85-440E-9509-DDC631130335}" type="presOf" srcId="{0E89D83A-6BDF-43CA-86E6-F44A044CFBC3}" destId="{25E38078-9284-48E7-8CA9-3F24F8B9A384}" srcOrd="0" destOrd="0" presId="urn:microsoft.com/office/officeart/2005/8/layout/process5"/>
    <dgm:cxn modelId="{E44B056D-DF78-4F06-8B07-A04F6DD0A7CB}" type="presOf" srcId="{D7562B64-B97A-42C1-BD98-EA88282572A0}" destId="{1D55FBA0-257D-440B-AD56-795CD9C86179}" srcOrd="0" destOrd="0" presId="urn:microsoft.com/office/officeart/2005/8/layout/process5"/>
    <dgm:cxn modelId="{88A4BFCF-AD97-4E9B-BEEE-CA2DD6612690}" type="presOf" srcId="{64F079FC-7F30-4F23-8F49-57105B871D19}" destId="{BD627C24-536B-442B-925A-589867F1A366}" srcOrd="0" destOrd="0" presId="urn:microsoft.com/office/officeart/2005/8/layout/process5"/>
    <dgm:cxn modelId="{D07289EF-CBC2-409D-B48A-03AA8BE9F712}" type="presParOf" srcId="{5E06F325-0328-4533-A869-7CC193477A4A}" destId="{25E38078-9284-48E7-8CA9-3F24F8B9A384}" srcOrd="0" destOrd="0" presId="urn:microsoft.com/office/officeart/2005/8/layout/process5"/>
    <dgm:cxn modelId="{93162D39-9967-4DF1-8143-9AFA8E2D38F3}" type="presParOf" srcId="{5E06F325-0328-4533-A869-7CC193477A4A}" destId="{1FAF5C42-402A-4BCA-AC1C-7DAF1E1A1016}" srcOrd="1" destOrd="0" presId="urn:microsoft.com/office/officeart/2005/8/layout/process5"/>
    <dgm:cxn modelId="{32E09D11-E4BD-44BE-9E3A-1CE95F648A1D}" type="presParOf" srcId="{1FAF5C42-402A-4BCA-AC1C-7DAF1E1A1016}" destId="{76199E53-7794-4FE6-99F5-22AC4B28B839}" srcOrd="0" destOrd="0" presId="urn:microsoft.com/office/officeart/2005/8/layout/process5"/>
    <dgm:cxn modelId="{5F9B0393-D2A9-40FD-98C9-F6D01BF36ACB}" type="presParOf" srcId="{5E06F325-0328-4533-A869-7CC193477A4A}" destId="{A650789F-F9FE-4550-9B50-E180BE682A1B}" srcOrd="2" destOrd="0" presId="urn:microsoft.com/office/officeart/2005/8/layout/process5"/>
    <dgm:cxn modelId="{08908FC3-BE8A-4896-B8B8-00747B2ED130}" type="presParOf" srcId="{5E06F325-0328-4533-A869-7CC193477A4A}" destId="{4E0F3EE9-272F-44ED-A3D8-64801BE57030}" srcOrd="3" destOrd="0" presId="urn:microsoft.com/office/officeart/2005/8/layout/process5"/>
    <dgm:cxn modelId="{3205F2B5-1C7B-4F92-AFED-909FCDCADB8E}" type="presParOf" srcId="{4E0F3EE9-272F-44ED-A3D8-64801BE57030}" destId="{08ACCFCA-5280-4220-BEF6-92893701D830}" srcOrd="0" destOrd="0" presId="urn:microsoft.com/office/officeart/2005/8/layout/process5"/>
    <dgm:cxn modelId="{D8FA14CC-40E9-4119-B6C8-C7508A616FD2}" type="presParOf" srcId="{5E06F325-0328-4533-A869-7CC193477A4A}" destId="{1D55FBA0-257D-440B-AD56-795CD9C86179}" srcOrd="4" destOrd="0" presId="urn:microsoft.com/office/officeart/2005/8/layout/process5"/>
    <dgm:cxn modelId="{C193CA57-E63A-4109-A9D9-737EAA30FC41}" type="presParOf" srcId="{5E06F325-0328-4533-A869-7CC193477A4A}" destId="{BD627C24-536B-442B-925A-589867F1A366}" srcOrd="5" destOrd="0" presId="urn:microsoft.com/office/officeart/2005/8/layout/process5"/>
    <dgm:cxn modelId="{962B5266-E0CA-413C-AF2B-0E609C109BAE}" type="presParOf" srcId="{BD627C24-536B-442B-925A-589867F1A366}" destId="{7E1F103F-2F88-4D4D-B13A-415A006BFA91}" srcOrd="0" destOrd="0" presId="urn:microsoft.com/office/officeart/2005/8/layout/process5"/>
    <dgm:cxn modelId="{6E82D9F5-EFEA-479C-95C8-2FC7C10E9CAC}" type="presParOf" srcId="{5E06F325-0328-4533-A869-7CC193477A4A}" destId="{AB7BB7BA-8FE3-4FE2-920E-E597A0FB3D96}" srcOrd="6" destOrd="0" presId="urn:microsoft.com/office/officeart/2005/8/layout/process5"/>
    <dgm:cxn modelId="{87CF4184-CBC6-484D-A94B-626C4B925204}" type="presParOf" srcId="{5E06F325-0328-4533-A869-7CC193477A4A}" destId="{1DFBC7B7-BD39-4CCC-A50A-695305CEC6DB}" srcOrd="7" destOrd="0" presId="urn:microsoft.com/office/officeart/2005/8/layout/process5"/>
    <dgm:cxn modelId="{D6768818-A86D-4391-A4EE-05CC05AE2A0B}" type="presParOf" srcId="{1DFBC7B7-BD39-4CCC-A50A-695305CEC6DB}" destId="{BF9832C7-00D0-428F-BF27-022C0FCCA7FB}" srcOrd="0" destOrd="0" presId="urn:microsoft.com/office/officeart/2005/8/layout/process5"/>
    <dgm:cxn modelId="{E2D5D3E3-C816-486E-9DD8-1D4CFDB7EAAD}" type="presParOf" srcId="{5E06F325-0328-4533-A869-7CC193477A4A}" destId="{A4D0B070-C7C7-41E7-A1BD-40F2A4B1C58E}" srcOrd="8" destOrd="0" presId="urn:microsoft.com/office/officeart/2005/8/layout/process5"/>
    <dgm:cxn modelId="{3A2AA87D-936B-4008-9BBC-FA549EE40834}" type="presParOf" srcId="{5E06F325-0328-4533-A869-7CC193477A4A}" destId="{88F9DCFB-7828-4479-9350-25BAD8260FA6}" srcOrd="9" destOrd="0" presId="urn:microsoft.com/office/officeart/2005/8/layout/process5"/>
    <dgm:cxn modelId="{A2FFEC4F-87B3-4FBE-BAE7-933BA69EBCE7}" type="presParOf" srcId="{88F9DCFB-7828-4479-9350-25BAD8260FA6}" destId="{9C91D8DF-4B22-4EA6-BE4B-B848692EECAD}" srcOrd="0" destOrd="0" presId="urn:microsoft.com/office/officeart/2005/8/layout/process5"/>
    <dgm:cxn modelId="{AB096642-E85B-4773-AD22-D30CFB2DC9CF}" type="presParOf" srcId="{5E06F325-0328-4533-A869-7CC193477A4A}" destId="{656F37A5-2287-4795-ACE9-F57764ECD73A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F4C229-6831-4517-A9DF-1CA6ADA7B580}" type="doc">
      <dgm:prSet loTypeId="urn:microsoft.com/office/officeart/2005/8/layout/process4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pPr rtl="1"/>
          <a:endParaRPr lang="fa-IR"/>
        </a:p>
      </dgm:t>
    </dgm:pt>
    <dgm:pt modelId="{C92A581D-D571-406F-9754-69404037A8EB}">
      <dgm:prSet phldrT="[Text]" custT="1"/>
      <dgm:spPr/>
      <dgm:t>
        <a:bodyPr/>
        <a:lstStyle/>
        <a:p>
          <a:pPr algn="ctr" rtl="1"/>
          <a:r>
            <a:rPr lang="fa-IR" sz="2400" b="1" dirty="0" smtClean="0">
              <a:cs typeface="B Nazanin" pitchFamily="2" charset="-78"/>
            </a:rPr>
            <a:t>*اساس تصفیه زیستی فاضلاب ها بر مبنای مکانیسم فتوسنتزی</a:t>
          </a:r>
        </a:p>
        <a:p>
          <a:pPr algn="ctr" rtl="1"/>
          <a:r>
            <a:rPr lang="fa-IR" sz="2400" b="1" dirty="0" smtClean="0">
              <a:cs typeface="B Nazanin" pitchFamily="2" charset="-78"/>
            </a:rPr>
            <a:t> *سهولت در انطباق با زیستگاه های مختلف</a:t>
          </a:r>
          <a:endParaRPr lang="fa-IR" sz="2400" b="1" dirty="0">
            <a:cs typeface="B Nazanin" pitchFamily="2" charset="-78"/>
          </a:endParaRPr>
        </a:p>
      </dgm:t>
    </dgm:pt>
    <dgm:pt modelId="{666F65A7-DCA7-43B6-9EC3-E8798C32D42D}" type="sibTrans" cxnId="{4BC25BD0-CF61-402B-8929-56CBD0CD7BD3}">
      <dgm:prSet/>
      <dgm:spPr/>
      <dgm:t>
        <a:bodyPr/>
        <a:lstStyle/>
        <a:p>
          <a:pPr rtl="1"/>
          <a:endParaRPr lang="fa-IR"/>
        </a:p>
      </dgm:t>
    </dgm:pt>
    <dgm:pt modelId="{FB67A111-8CB2-489F-B89E-A747E820A412}" type="parTrans" cxnId="{4BC25BD0-CF61-402B-8929-56CBD0CD7BD3}">
      <dgm:prSet/>
      <dgm:spPr/>
      <dgm:t>
        <a:bodyPr/>
        <a:lstStyle/>
        <a:p>
          <a:pPr rtl="1"/>
          <a:endParaRPr lang="fa-IR"/>
        </a:p>
      </dgm:t>
    </dgm:pt>
    <dgm:pt modelId="{AF33D16F-B6B9-49DA-9E2B-4118EAEB2283}">
      <dgm:prSet phldrT="[Text]" custT="1"/>
      <dgm:spPr/>
      <dgm:t>
        <a:bodyPr/>
        <a:lstStyle/>
        <a:p>
          <a:pPr algn="r" rtl="1"/>
          <a:r>
            <a:rPr lang="fa-IR" sz="2400" b="1" dirty="0" smtClean="0">
              <a:cs typeface="B Nazanin" pitchFamily="2" charset="-78"/>
            </a:rPr>
            <a:t>*عدم تولید آلودگی ثانویه</a:t>
          </a:r>
        </a:p>
        <a:p>
          <a:pPr algn="r" rtl="1"/>
          <a:r>
            <a:rPr lang="fa-IR" sz="2400" b="1" dirty="0" smtClean="0">
              <a:cs typeface="B Nazanin" pitchFamily="2" charset="-78"/>
            </a:rPr>
            <a:t>*از لحاظ اقتصادی، مقرون به صرفه و ایمن برای محیط زیست</a:t>
          </a:r>
          <a:endParaRPr lang="fa-IR" sz="2400" b="1" dirty="0">
            <a:cs typeface="B Nazanin" pitchFamily="2" charset="-78"/>
          </a:endParaRPr>
        </a:p>
      </dgm:t>
    </dgm:pt>
    <dgm:pt modelId="{838A9BB2-A1E8-4470-81A9-A9CE97F79789}" type="sibTrans" cxnId="{A4557057-6048-42F3-ADE6-568DE7C772DB}">
      <dgm:prSet/>
      <dgm:spPr/>
      <dgm:t>
        <a:bodyPr/>
        <a:lstStyle/>
        <a:p>
          <a:pPr rtl="1"/>
          <a:endParaRPr lang="fa-IR"/>
        </a:p>
      </dgm:t>
    </dgm:pt>
    <dgm:pt modelId="{55B783C5-C386-47D7-8076-C6CF1A5FFA38}" type="parTrans" cxnId="{A4557057-6048-42F3-ADE6-568DE7C772DB}">
      <dgm:prSet/>
      <dgm:spPr/>
      <dgm:t>
        <a:bodyPr/>
        <a:lstStyle/>
        <a:p>
          <a:pPr rtl="1"/>
          <a:endParaRPr lang="fa-IR"/>
        </a:p>
      </dgm:t>
    </dgm:pt>
    <dgm:pt modelId="{F5A2BA08-B2E8-4792-99A3-E3C75672C4B3}">
      <dgm:prSet phldrT="[Text]" custT="1"/>
      <dgm:spPr/>
      <dgm:t>
        <a:bodyPr/>
        <a:lstStyle/>
        <a:p>
          <a:pPr algn="r" rtl="1"/>
          <a:endParaRPr lang="fa-IR" sz="2400" b="1" dirty="0" smtClean="0">
            <a:cs typeface="B Nazanin" pitchFamily="2" charset="-78"/>
          </a:endParaRPr>
        </a:p>
        <a:p>
          <a:pPr algn="r" rtl="1"/>
          <a:endParaRPr lang="fa-IR" sz="2400" b="1" dirty="0" smtClean="0">
            <a:cs typeface="B Nazanin" pitchFamily="2" charset="-78"/>
          </a:endParaRPr>
        </a:p>
        <a:p>
          <a:pPr algn="r" rtl="1"/>
          <a:r>
            <a:rPr lang="fa-IR" sz="2400" b="1" dirty="0" smtClean="0">
              <a:cs typeface="B Nazanin" pitchFamily="2" charset="-78"/>
            </a:rPr>
            <a:t>*بازچرخ مواد مغذی نیتروژن و فسفر، تولید زیست توده ارزشمند</a:t>
          </a:r>
        </a:p>
        <a:p>
          <a:pPr algn="r" rtl="1"/>
          <a:r>
            <a:rPr lang="fa-IR" sz="2400" b="1" dirty="0" smtClean="0">
              <a:cs typeface="B Nazanin" pitchFamily="2" charset="-78"/>
            </a:rPr>
            <a:t>*استراتژی جدید جایگزین تصفیه فیزیکی و شیمیایی</a:t>
          </a:r>
        </a:p>
        <a:p>
          <a:pPr algn="r" rtl="1"/>
          <a:endParaRPr lang="fa-IR" sz="2400" b="1" dirty="0" smtClean="0">
            <a:cs typeface="B Nazanin" pitchFamily="2" charset="-78"/>
          </a:endParaRPr>
        </a:p>
        <a:p>
          <a:pPr algn="r" rtl="1"/>
          <a:endParaRPr lang="fa-IR" sz="2400" b="1" dirty="0">
            <a:cs typeface="B Nazanin" pitchFamily="2" charset="-78"/>
          </a:endParaRPr>
        </a:p>
      </dgm:t>
    </dgm:pt>
    <dgm:pt modelId="{359BE90F-A27A-4A8C-B6A1-576EE0012D80}" type="sibTrans" cxnId="{6A7348FA-984B-4588-B36A-15D7DD6EE694}">
      <dgm:prSet/>
      <dgm:spPr/>
      <dgm:t>
        <a:bodyPr/>
        <a:lstStyle/>
        <a:p>
          <a:pPr rtl="1"/>
          <a:endParaRPr lang="fa-IR"/>
        </a:p>
      </dgm:t>
    </dgm:pt>
    <dgm:pt modelId="{F8BCD11F-7DF6-419F-9BFE-EB25EB10D645}" type="parTrans" cxnId="{6A7348FA-984B-4588-B36A-15D7DD6EE694}">
      <dgm:prSet/>
      <dgm:spPr/>
      <dgm:t>
        <a:bodyPr/>
        <a:lstStyle/>
        <a:p>
          <a:pPr rtl="1"/>
          <a:endParaRPr lang="fa-IR"/>
        </a:p>
      </dgm:t>
    </dgm:pt>
    <dgm:pt modelId="{3CA0F79B-56B5-4D56-A0A7-70D3C97CA68D}" type="pres">
      <dgm:prSet presAssocID="{D3F4C229-6831-4517-A9DF-1CA6ADA7B5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CC913E8D-6245-4D2B-B92E-868746BD0B2D}" type="pres">
      <dgm:prSet presAssocID="{C92A581D-D571-406F-9754-69404037A8EB}" presName="boxAndChildren" presStyleCnt="0"/>
      <dgm:spPr/>
      <dgm:t>
        <a:bodyPr/>
        <a:lstStyle/>
        <a:p>
          <a:pPr rtl="1"/>
          <a:endParaRPr lang="fa-IR"/>
        </a:p>
      </dgm:t>
    </dgm:pt>
    <dgm:pt modelId="{AA2653A6-FA26-4020-AEB0-F6E797810E04}" type="pres">
      <dgm:prSet presAssocID="{C92A581D-D571-406F-9754-69404037A8EB}" presName="parentTextBox" presStyleLbl="node1" presStyleIdx="0" presStyleCnt="3"/>
      <dgm:spPr/>
      <dgm:t>
        <a:bodyPr/>
        <a:lstStyle/>
        <a:p>
          <a:pPr rtl="1"/>
          <a:endParaRPr lang="fa-IR"/>
        </a:p>
      </dgm:t>
    </dgm:pt>
    <dgm:pt modelId="{240AA00A-870A-4FB2-B2F6-679C7330CBA9}" type="pres">
      <dgm:prSet presAssocID="{838A9BB2-A1E8-4470-81A9-A9CE97F79789}" presName="sp" presStyleCnt="0"/>
      <dgm:spPr/>
      <dgm:t>
        <a:bodyPr/>
        <a:lstStyle/>
        <a:p>
          <a:pPr rtl="1"/>
          <a:endParaRPr lang="fa-IR"/>
        </a:p>
      </dgm:t>
    </dgm:pt>
    <dgm:pt modelId="{F1EA4F5D-32B5-4862-9487-695666E01E84}" type="pres">
      <dgm:prSet presAssocID="{AF33D16F-B6B9-49DA-9E2B-4118EAEB2283}" presName="arrowAndChildren" presStyleCnt="0"/>
      <dgm:spPr/>
      <dgm:t>
        <a:bodyPr/>
        <a:lstStyle/>
        <a:p>
          <a:pPr rtl="1"/>
          <a:endParaRPr lang="fa-IR"/>
        </a:p>
      </dgm:t>
    </dgm:pt>
    <dgm:pt modelId="{E012E34D-5D42-47A9-B29F-5D8E4F75EDD2}" type="pres">
      <dgm:prSet presAssocID="{AF33D16F-B6B9-49DA-9E2B-4118EAEB2283}" presName="parentTextArrow" presStyleLbl="node1" presStyleIdx="1" presStyleCnt="3"/>
      <dgm:spPr/>
      <dgm:t>
        <a:bodyPr/>
        <a:lstStyle/>
        <a:p>
          <a:pPr rtl="1"/>
          <a:endParaRPr lang="fa-IR"/>
        </a:p>
      </dgm:t>
    </dgm:pt>
    <dgm:pt modelId="{10DC6B04-F8A4-4916-A03C-5A28A4DD8424}" type="pres">
      <dgm:prSet presAssocID="{359BE90F-A27A-4A8C-B6A1-576EE0012D80}" presName="sp" presStyleCnt="0"/>
      <dgm:spPr/>
      <dgm:t>
        <a:bodyPr/>
        <a:lstStyle/>
        <a:p>
          <a:pPr rtl="1"/>
          <a:endParaRPr lang="fa-IR"/>
        </a:p>
      </dgm:t>
    </dgm:pt>
    <dgm:pt modelId="{833E4C02-1937-47F2-AABF-EE3A1E6F83A1}" type="pres">
      <dgm:prSet presAssocID="{F5A2BA08-B2E8-4792-99A3-E3C75672C4B3}" presName="arrowAndChildren" presStyleCnt="0"/>
      <dgm:spPr/>
      <dgm:t>
        <a:bodyPr/>
        <a:lstStyle/>
        <a:p>
          <a:pPr rtl="1"/>
          <a:endParaRPr lang="fa-IR"/>
        </a:p>
      </dgm:t>
    </dgm:pt>
    <dgm:pt modelId="{E9EA24D0-08C6-43D3-9052-592527AB8C4E}" type="pres">
      <dgm:prSet presAssocID="{F5A2BA08-B2E8-4792-99A3-E3C75672C4B3}" presName="parentTextArrow" presStyleLbl="node1" presStyleIdx="2" presStyleCnt="3"/>
      <dgm:spPr/>
      <dgm:t>
        <a:bodyPr/>
        <a:lstStyle/>
        <a:p>
          <a:pPr rtl="1"/>
          <a:endParaRPr lang="fa-IR"/>
        </a:p>
      </dgm:t>
    </dgm:pt>
  </dgm:ptLst>
  <dgm:cxnLst>
    <dgm:cxn modelId="{A4557057-6048-42F3-ADE6-568DE7C772DB}" srcId="{D3F4C229-6831-4517-A9DF-1CA6ADA7B580}" destId="{AF33D16F-B6B9-49DA-9E2B-4118EAEB2283}" srcOrd="1" destOrd="0" parTransId="{55B783C5-C386-47D7-8076-C6CF1A5FFA38}" sibTransId="{838A9BB2-A1E8-4470-81A9-A9CE97F79789}"/>
    <dgm:cxn modelId="{3F77F083-CDB6-4B0C-8182-BC73EE187232}" type="presOf" srcId="{AF33D16F-B6B9-49DA-9E2B-4118EAEB2283}" destId="{E012E34D-5D42-47A9-B29F-5D8E4F75EDD2}" srcOrd="0" destOrd="0" presId="urn:microsoft.com/office/officeart/2005/8/layout/process4"/>
    <dgm:cxn modelId="{4BC25BD0-CF61-402B-8929-56CBD0CD7BD3}" srcId="{D3F4C229-6831-4517-A9DF-1CA6ADA7B580}" destId="{C92A581D-D571-406F-9754-69404037A8EB}" srcOrd="2" destOrd="0" parTransId="{FB67A111-8CB2-489F-B89E-A747E820A412}" sibTransId="{666F65A7-DCA7-43B6-9EC3-E8798C32D42D}"/>
    <dgm:cxn modelId="{6A7348FA-984B-4588-B36A-15D7DD6EE694}" srcId="{D3F4C229-6831-4517-A9DF-1CA6ADA7B580}" destId="{F5A2BA08-B2E8-4792-99A3-E3C75672C4B3}" srcOrd="0" destOrd="0" parTransId="{F8BCD11F-7DF6-419F-9BFE-EB25EB10D645}" sibTransId="{359BE90F-A27A-4A8C-B6A1-576EE0012D80}"/>
    <dgm:cxn modelId="{F4D4ACD1-3EE2-46A7-8CBF-6B86D94CA474}" type="presOf" srcId="{C92A581D-D571-406F-9754-69404037A8EB}" destId="{AA2653A6-FA26-4020-AEB0-F6E797810E04}" srcOrd="0" destOrd="0" presId="urn:microsoft.com/office/officeart/2005/8/layout/process4"/>
    <dgm:cxn modelId="{1D8FE92C-C1FA-4DBF-9672-FB4A8E9FF4CE}" type="presOf" srcId="{F5A2BA08-B2E8-4792-99A3-E3C75672C4B3}" destId="{E9EA24D0-08C6-43D3-9052-592527AB8C4E}" srcOrd="0" destOrd="0" presId="urn:microsoft.com/office/officeart/2005/8/layout/process4"/>
    <dgm:cxn modelId="{251A68C7-4199-4600-B92E-01C138A257B9}" type="presOf" srcId="{D3F4C229-6831-4517-A9DF-1CA6ADA7B580}" destId="{3CA0F79B-56B5-4D56-A0A7-70D3C97CA68D}" srcOrd="0" destOrd="0" presId="urn:microsoft.com/office/officeart/2005/8/layout/process4"/>
    <dgm:cxn modelId="{02F8ED64-2E78-4FAD-AC10-33B26A9F1098}" type="presParOf" srcId="{3CA0F79B-56B5-4D56-A0A7-70D3C97CA68D}" destId="{CC913E8D-6245-4D2B-B92E-868746BD0B2D}" srcOrd="0" destOrd="0" presId="urn:microsoft.com/office/officeart/2005/8/layout/process4"/>
    <dgm:cxn modelId="{4108AFBB-67F2-41AB-B611-C81217640DAA}" type="presParOf" srcId="{CC913E8D-6245-4D2B-B92E-868746BD0B2D}" destId="{AA2653A6-FA26-4020-AEB0-F6E797810E04}" srcOrd="0" destOrd="0" presId="urn:microsoft.com/office/officeart/2005/8/layout/process4"/>
    <dgm:cxn modelId="{66005A2E-FB96-45BC-BFBF-98624856EEBE}" type="presParOf" srcId="{3CA0F79B-56B5-4D56-A0A7-70D3C97CA68D}" destId="{240AA00A-870A-4FB2-B2F6-679C7330CBA9}" srcOrd="1" destOrd="0" presId="urn:microsoft.com/office/officeart/2005/8/layout/process4"/>
    <dgm:cxn modelId="{DA7777FF-D80C-4057-9D1C-8E1AB528C5D5}" type="presParOf" srcId="{3CA0F79B-56B5-4D56-A0A7-70D3C97CA68D}" destId="{F1EA4F5D-32B5-4862-9487-695666E01E84}" srcOrd="2" destOrd="0" presId="urn:microsoft.com/office/officeart/2005/8/layout/process4"/>
    <dgm:cxn modelId="{14C486C2-649D-4198-879F-CC4A3005E2BE}" type="presParOf" srcId="{F1EA4F5D-32B5-4862-9487-695666E01E84}" destId="{E012E34D-5D42-47A9-B29F-5D8E4F75EDD2}" srcOrd="0" destOrd="0" presId="urn:microsoft.com/office/officeart/2005/8/layout/process4"/>
    <dgm:cxn modelId="{CBE21BB7-3BC2-4B05-A581-ABC04BD535C4}" type="presParOf" srcId="{3CA0F79B-56B5-4D56-A0A7-70D3C97CA68D}" destId="{10DC6B04-F8A4-4916-A03C-5A28A4DD8424}" srcOrd="3" destOrd="0" presId="urn:microsoft.com/office/officeart/2005/8/layout/process4"/>
    <dgm:cxn modelId="{784C49CC-3186-40BD-B96D-1C49E4BBF417}" type="presParOf" srcId="{3CA0F79B-56B5-4D56-A0A7-70D3C97CA68D}" destId="{833E4C02-1937-47F2-AABF-EE3A1E6F83A1}" srcOrd="4" destOrd="0" presId="urn:microsoft.com/office/officeart/2005/8/layout/process4"/>
    <dgm:cxn modelId="{FA41774B-F1F1-401F-A640-93D9D2D80AAB}" type="presParOf" srcId="{833E4C02-1937-47F2-AABF-EE3A1E6F83A1}" destId="{E9EA24D0-08C6-43D3-9052-592527AB8C4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38078-9284-48E7-8CA9-3F24F8B9A384}">
      <dsp:nvSpPr>
        <dsp:cNvPr id="0" name=""/>
        <dsp:cNvSpPr/>
      </dsp:nvSpPr>
      <dsp:spPr>
        <a:xfrm>
          <a:off x="2669413" y="458183"/>
          <a:ext cx="2182018" cy="15359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5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Nazanin" pitchFamily="2" charset="-78"/>
            </a:rPr>
            <a:t>رشد کردن جلبکها بطور چشمگیری</a:t>
          </a:r>
          <a:endParaRPr lang="fa-IR" sz="2000" b="1" kern="1200" dirty="0">
            <a:cs typeface="B Nazanin" pitchFamily="2" charset="-78"/>
          </a:endParaRPr>
        </a:p>
      </dsp:txBody>
      <dsp:txXfrm>
        <a:off x="2714399" y="503169"/>
        <a:ext cx="2092046" cy="1445961"/>
      </dsp:txXfrm>
    </dsp:sp>
    <dsp:sp modelId="{1FAF5C42-402A-4BCA-AC1C-7DAF1E1A1016}">
      <dsp:nvSpPr>
        <dsp:cNvPr id="0" name=""/>
        <dsp:cNvSpPr/>
      </dsp:nvSpPr>
      <dsp:spPr>
        <a:xfrm>
          <a:off x="4860659" y="922584"/>
          <a:ext cx="363983" cy="52452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5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500" kern="1200"/>
        </a:p>
      </dsp:txBody>
      <dsp:txXfrm>
        <a:off x="4860659" y="1027489"/>
        <a:ext cx="254788" cy="314715"/>
      </dsp:txXfrm>
    </dsp:sp>
    <dsp:sp modelId="{A650789F-F9FE-4550-9B50-E180BE682A1B}">
      <dsp:nvSpPr>
        <dsp:cNvPr id="0" name=""/>
        <dsp:cNvSpPr/>
      </dsp:nvSpPr>
      <dsp:spPr>
        <a:xfrm>
          <a:off x="5368503" y="387156"/>
          <a:ext cx="2131109" cy="15359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2376739"/>
                <a:satOff val="-12104"/>
                <a:lumOff val="2235"/>
                <a:alphaOff val="0"/>
                <a:tint val="35000"/>
                <a:satMod val="253000"/>
              </a:schemeClr>
            </a:gs>
            <a:gs pos="50000">
              <a:schemeClr val="accent5">
                <a:hueOff val="2376739"/>
                <a:satOff val="-12104"/>
                <a:lumOff val="2235"/>
                <a:alphaOff val="0"/>
                <a:tint val="42000"/>
                <a:satMod val="255000"/>
              </a:schemeClr>
            </a:gs>
            <a:gs pos="97000">
              <a:schemeClr val="accent5">
                <a:hueOff val="2376739"/>
                <a:satOff val="-12104"/>
                <a:lumOff val="2235"/>
                <a:alphaOff val="0"/>
                <a:tint val="53000"/>
                <a:satMod val="260000"/>
              </a:schemeClr>
            </a:gs>
            <a:gs pos="100000">
              <a:schemeClr val="accent5">
                <a:hueOff val="2376739"/>
                <a:satOff val="-12104"/>
                <a:lumOff val="223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Nazanin" pitchFamily="2" charset="-78"/>
            </a:rPr>
            <a:t>کاهش آمونیاک (بیشتر از 90%) به مدت 10 روز</a:t>
          </a:r>
          <a:endParaRPr lang="fa-IR" sz="2000" b="1" kern="1200" dirty="0">
            <a:cs typeface="B Nazanin" pitchFamily="2" charset="-78"/>
          </a:endParaRPr>
        </a:p>
      </dsp:txBody>
      <dsp:txXfrm>
        <a:off x="5413489" y="432142"/>
        <a:ext cx="2041137" cy="1445961"/>
      </dsp:txXfrm>
    </dsp:sp>
    <dsp:sp modelId="{4E0F3EE9-272F-44ED-A3D8-64801BE57030}">
      <dsp:nvSpPr>
        <dsp:cNvPr id="0" name=""/>
        <dsp:cNvSpPr/>
      </dsp:nvSpPr>
      <dsp:spPr>
        <a:xfrm rot="5400000">
          <a:off x="6463501" y="1912620"/>
          <a:ext cx="273412" cy="46987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970924"/>
                <a:satOff val="-15130"/>
                <a:lumOff val="2794"/>
                <a:alphaOff val="0"/>
                <a:tint val="35000"/>
                <a:satMod val="253000"/>
              </a:schemeClr>
            </a:gs>
            <a:gs pos="50000">
              <a:schemeClr val="accent5">
                <a:hueOff val="2970924"/>
                <a:satOff val="-15130"/>
                <a:lumOff val="2794"/>
                <a:alphaOff val="0"/>
                <a:tint val="42000"/>
                <a:satMod val="255000"/>
              </a:schemeClr>
            </a:gs>
            <a:gs pos="97000">
              <a:schemeClr val="accent5">
                <a:hueOff val="2970924"/>
                <a:satOff val="-15130"/>
                <a:lumOff val="2794"/>
                <a:alphaOff val="0"/>
                <a:tint val="53000"/>
                <a:satMod val="260000"/>
              </a:schemeClr>
            </a:gs>
            <a:gs pos="100000">
              <a:schemeClr val="accent5">
                <a:hueOff val="2970924"/>
                <a:satOff val="-15130"/>
                <a:lumOff val="2794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400" kern="1200"/>
        </a:p>
      </dsp:txBody>
      <dsp:txXfrm rot="-5400000">
        <a:off x="6459245" y="2010851"/>
        <a:ext cx="281924" cy="191388"/>
      </dsp:txXfrm>
    </dsp:sp>
    <dsp:sp modelId="{1D55FBA0-257D-440B-AD56-795CD9C86179}">
      <dsp:nvSpPr>
        <dsp:cNvPr id="0" name=""/>
        <dsp:cNvSpPr/>
      </dsp:nvSpPr>
      <dsp:spPr>
        <a:xfrm>
          <a:off x="5581595" y="2434516"/>
          <a:ext cx="2285675" cy="18356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4753478"/>
                <a:satOff val="-24208"/>
                <a:lumOff val="4470"/>
                <a:alphaOff val="0"/>
                <a:tint val="35000"/>
                <a:satMod val="253000"/>
              </a:schemeClr>
            </a:gs>
            <a:gs pos="50000">
              <a:schemeClr val="accent5">
                <a:hueOff val="4753478"/>
                <a:satOff val="-24208"/>
                <a:lumOff val="4470"/>
                <a:alphaOff val="0"/>
                <a:tint val="42000"/>
                <a:satMod val="255000"/>
              </a:schemeClr>
            </a:gs>
            <a:gs pos="97000">
              <a:schemeClr val="accent5">
                <a:hueOff val="4753478"/>
                <a:satOff val="-24208"/>
                <a:lumOff val="4470"/>
                <a:alphaOff val="0"/>
                <a:tint val="53000"/>
                <a:satMod val="260000"/>
              </a:schemeClr>
            </a:gs>
            <a:gs pos="100000">
              <a:schemeClr val="accent5">
                <a:hueOff val="4753478"/>
                <a:satOff val="-24208"/>
                <a:lumOff val="447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Nazanin" pitchFamily="2" charset="-78"/>
            </a:rPr>
            <a:t>حذف 55% میزان فسفر کل از محیط کشت در انتهای دوره</a:t>
          </a:r>
          <a:endParaRPr lang="fa-IR" sz="2000" b="1" kern="1200" dirty="0">
            <a:cs typeface="B Nazanin" pitchFamily="2" charset="-78"/>
          </a:endParaRPr>
        </a:p>
      </dsp:txBody>
      <dsp:txXfrm>
        <a:off x="5635359" y="2488280"/>
        <a:ext cx="2178147" cy="1728098"/>
      </dsp:txXfrm>
    </dsp:sp>
    <dsp:sp modelId="{BD627C24-536B-442B-925A-589867F1A366}">
      <dsp:nvSpPr>
        <dsp:cNvPr id="0" name=""/>
        <dsp:cNvSpPr/>
      </dsp:nvSpPr>
      <dsp:spPr>
        <a:xfrm rot="10697666" flipV="1">
          <a:off x="5263784" y="3154670"/>
          <a:ext cx="339206" cy="5583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5941847"/>
                <a:satOff val="-30260"/>
                <a:lumOff val="5588"/>
                <a:alphaOff val="0"/>
                <a:tint val="35000"/>
                <a:satMod val="253000"/>
              </a:schemeClr>
            </a:gs>
            <a:gs pos="50000">
              <a:schemeClr val="accent5">
                <a:hueOff val="5941847"/>
                <a:satOff val="-30260"/>
                <a:lumOff val="5588"/>
                <a:alphaOff val="0"/>
                <a:tint val="42000"/>
                <a:satMod val="255000"/>
              </a:schemeClr>
            </a:gs>
            <a:gs pos="97000">
              <a:schemeClr val="accent5">
                <a:hueOff val="5941847"/>
                <a:satOff val="-30260"/>
                <a:lumOff val="5588"/>
                <a:alphaOff val="0"/>
                <a:tint val="53000"/>
                <a:satMod val="260000"/>
              </a:schemeClr>
            </a:gs>
            <a:gs pos="100000">
              <a:schemeClr val="accent5">
                <a:hueOff val="5941847"/>
                <a:satOff val="-30260"/>
                <a:lumOff val="5588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500" kern="1200"/>
        </a:p>
      </dsp:txBody>
      <dsp:txXfrm rot="10800000">
        <a:off x="5365523" y="3264832"/>
        <a:ext cx="237444" cy="335028"/>
      </dsp:txXfrm>
    </dsp:sp>
    <dsp:sp modelId="{AB7BB7BA-8FE3-4FE2-920E-E597A0FB3D96}">
      <dsp:nvSpPr>
        <dsp:cNvPr id="0" name=""/>
        <dsp:cNvSpPr/>
      </dsp:nvSpPr>
      <dsp:spPr>
        <a:xfrm>
          <a:off x="2669413" y="2454787"/>
          <a:ext cx="2593197" cy="19474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7130217"/>
                <a:satOff val="-36312"/>
                <a:lumOff val="6705"/>
                <a:alphaOff val="0"/>
                <a:tint val="35000"/>
                <a:satMod val="253000"/>
              </a:schemeClr>
            </a:gs>
            <a:gs pos="50000">
              <a:schemeClr val="accent5">
                <a:hueOff val="7130217"/>
                <a:satOff val="-36312"/>
                <a:lumOff val="6705"/>
                <a:alphaOff val="0"/>
                <a:tint val="42000"/>
                <a:satMod val="255000"/>
              </a:schemeClr>
            </a:gs>
            <a:gs pos="97000">
              <a:schemeClr val="accent5">
                <a:hueOff val="7130217"/>
                <a:satOff val="-36312"/>
                <a:lumOff val="6705"/>
                <a:alphaOff val="0"/>
                <a:tint val="53000"/>
                <a:satMod val="260000"/>
              </a:schemeClr>
            </a:gs>
            <a:gs pos="100000">
              <a:schemeClr val="accent5">
                <a:hueOff val="7130217"/>
                <a:satOff val="-36312"/>
                <a:lumOff val="670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Nazanin" pitchFamily="2" charset="-78"/>
            </a:rPr>
            <a:t>با افزایش وزن خشک و تعداد سلول جلبکی، موجب افزایش حذف درصد فسفات و نیترات</a:t>
          </a:r>
          <a:endParaRPr lang="fa-IR" sz="2000" b="1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2726451" y="2511825"/>
        <a:ext cx="2479121" cy="1833331"/>
      </dsp:txXfrm>
    </dsp:sp>
    <dsp:sp modelId="{1DFBC7B7-BD39-4CCC-A50A-695305CEC6DB}">
      <dsp:nvSpPr>
        <dsp:cNvPr id="0" name=""/>
        <dsp:cNvSpPr/>
      </dsp:nvSpPr>
      <dsp:spPr>
        <a:xfrm flipH="1">
          <a:off x="2188274" y="3293273"/>
          <a:ext cx="433159" cy="3433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8912770"/>
                <a:satOff val="-45390"/>
                <a:lumOff val="8381"/>
                <a:alphaOff val="0"/>
                <a:tint val="35000"/>
                <a:satMod val="253000"/>
              </a:schemeClr>
            </a:gs>
            <a:gs pos="50000">
              <a:schemeClr val="accent5">
                <a:hueOff val="8912770"/>
                <a:satOff val="-45390"/>
                <a:lumOff val="8381"/>
                <a:alphaOff val="0"/>
                <a:tint val="42000"/>
                <a:satMod val="255000"/>
              </a:schemeClr>
            </a:gs>
            <a:gs pos="97000">
              <a:schemeClr val="accent5">
                <a:hueOff val="8912770"/>
                <a:satOff val="-45390"/>
                <a:lumOff val="8381"/>
                <a:alphaOff val="0"/>
                <a:tint val="53000"/>
                <a:satMod val="260000"/>
              </a:schemeClr>
            </a:gs>
            <a:gs pos="100000">
              <a:schemeClr val="accent5">
                <a:hueOff val="8912770"/>
                <a:satOff val="-45390"/>
                <a:lumOff val="8381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500" kern="1200"/>
        </a:p>
      </dsp:txBody>
      <dsp:txXfrm rot="10800000">
        <a:off x="2291289" y="3361950"/>
        <a:ext cx="330144" cy="206030"/>
      </dsp:txXfrm>
    </dsp:sp>
    <dsp:sp modelId="{A4D0B070-C7C7-41E7-A1BD-40F2A4B1C58E}">
      <dsp:nvSpPr>
        <dsp:cNvPr id="0" name=""/>
        <dsp:cNvSpPr/>
      </dsp:nvSpPr>
      <dsp:spPr>
        <a:xfrm>
          <a:off x="325458" y="2383754"/>
          <a:ext cx="1894656" cy="21120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9506956"/>
                <a:satOff val="-48416"/>
                <a:lumOff val="8940"/>
                <a:alphaOff val="0"/>
                <a:tint val="35000"/>
                <a:satMod val="253000"/>
              </a:schemeClr>
            </a:gs>
            <a:gs pos="50000">
              <a:schemeClr val="accent5">
                <a:hueOff val="9506956"/>
                <a:satOff val="-48416"/>
                <a:lumOff val="8940"/>
                <a:alphaOff val="0"/>
                <a:tint val="42000"/>
                <a:satMod val="255000"/>
              </a:schemeClr>
            </a:gs>
            <a:gs pos="97000">
              <a:schemeClr val="accent5">
                <a:hueOff val="9506956"/>
                <a:satOff val="-48416"/>
                <a:lumOff val="8940"/>
                <a:alphaOff val="0"/>
                <a:tint val="53000"/>
                <a:satMod val="260000"/>
              </a:schemeClr>
            </a:gs>
            <a:gs pos="100000">
              <a:schemeClr val="accent5">
                <a:hueOff val="9506956"/>
                <a:satOff val="-48416"/>
                <a:lumOff val="894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Nazanin" pitchFamily="2" charset="-78"/>
            </a:rPr>
            <a:t>استفاده</a:t>
          </a:r>
          <a:r>
            <a:rPr lang="fa-IR" sz="1800" b="1" kern="1200" baseline="0" dirty="0" smtClean="0">
              <a:cs typeface="B Nazanin" pitchFamily="2" charset="-78"/>
            </a:rPr>
            <a:t> نمودن از حوضچه های کشت جلبک برای جذب مواد مغذی پسابها</a:t>
          </a:r>
          <a:endParaRPr lang="fa-IR" sz="1800" b="1" kern="1200" dirty="0">
            <a:cs typeface="B Nazanin" pitchFamily="2" charset="-78"/>
          </a:endParaRPr>
        </a:p>
      </dsp:txBody>
      <dsp:txXfrm>
        <a:off x="380951" y="2439247"/>
        <a:ext cx="1783670" cy="2001040"/>
      </dsp:txXfrm>
    </dsp:sp>
    <dsp:sp modelId="{88F9DCFB-7828-4479-9350-25BAD8260FA6}">
      <dsp:nvSpPr>
        <dsp:cNvPr id="0" name=""/>
        <dsp:cNvSpPr/>
      </dsp:nvSpPr>
      <dsp:spPr>
        <a:xfrm rot="21557973">
          <a:off x="2111529" y="1224943"/>
          <a:ext cx="271532" cy="46987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1883694"/>
                <a:satOff val="-60520"/>
                <a:lumOff val="11175"/>
                <a:alphaOff val="0"/>
                <a:tint val="35000"/>
                <a:satMod val="253000"/>
              </a:schemeClr>
            </a:gs>
            <a:gs pos="50000">
              <a:schemeClr val="accent5">
                <a:hueOff val="11883694"/>
                <a:satOff val="-60520"/>
                <a:lumOff val="11175"/>
                <a:alphaOff val="0"/>
                <a:tint val="42000"/>
                <a:satMod val="255000"/>
              </a:schemeClr>
            </a:gs>
            <a:gs pos="97000">
              <a:schemeClr val="accent5">
                <a:hueOff val="11883694"/>
                <a:satOff val="-60520"/>
                <a:lumOff val="11175"/>
                <a:alphaOff val="0"/>
                <a:tint val="53000"/>
                <a:satMod val="260000"/>
              </a:schemeClr>
            </a:gs>
            <a:gs pos="100000">
              <a:schemeClr val="accent5">
                <a:hueOff val="11883694"/>
                <a:satOff val="-60520"/>
                <a:lumOff val="1117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400" kern="1200"/>
        </a:p>
      </dsp:txBody>
      <dsp:txXfrm rot="5400000">
        <a:off x="2065606" y="1365342"/>
        <a:ext cx="281924" cy="190072"/>
      </dsp:txXfrm>
    </dsp:sp>
    <dsp:sp modelId="{656F37A5-2287-4795-ACE9-F57764ECD73A}">
      <dsp:nvSpPr>
        <dsp:cNvPr id="0" name=""/>
        <dsp:cNvSpPr/>
      </dsp:nvSpPr>
      <dsp:spPr>
        <a:xfrm>
          <a:off x="201207" y="504060"/>
          <a:ext cx="2078002" cy="16939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11883694"/>
                <a:satOff val="-60520"/>
                <a:lumOff val="11175"/>
                <a:alphaOff val="0"/>
                <a:tint val="35000"/>
                <a:satMod val="253000"/>
              </a:schemeClr>
            </a:gs>
            <a:gs pos="50000">
              <a:schemeClr val="accent5">
                <a:hueOff val="11883694"/>
                <a:satOff val="-60520"/>
                <a:lumOff val="11175"/>
                <a:alphaOff val="0"/>
                <a:tint val="42000"/>
                <a:satMod val="255000"/>
              </a:schemeClr>
            </a:gs>
            <a:gs pos="97000">
              <a:schemeClr val="accent5">
                <a:hueOff val="11883694"/>
                <a:satOff val="-60520"/>
                <a:lumOff val="11175"/>
                <a:alphaOff val="0"/>
                <a:tint val="53000"/>
                <a:satMod val="260000"/>
              </a:schemeClr>
            </a:gs>
            <a:gs pos="100000">
              <a:schemeClr val="accent5">
                <a:hueOff val="11883694"/>
                <a:satOff val="-60520"/>
                <a:lumOff val="1117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cs typeface="B Nazanin" pitchFamily="2" charset="-78"/>
            </a:rPr>
            <a:t>افزایش ورود پساب ها به اکوسیستم های آبی و خطر یوتریفیکاسیون در آنها</a:t>
          </a:r>
          <a:endParaRPr lang="fa-IR" sz="1900" b="1" kern="1200" dirty="0">
            <a:cs typeface="B Nazanin" pitchFamily="2" charset="-78"/>
          </a:endParaRPr>
        </a:p>
      </dsp:txBody>
      <dsp:txXfrm>
        <a:off x="250822" y="553675"/>
        <a:ext cx="1978772" cy="15947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53A6-FA26-4020-AEB0-F6E797810E04}">
      <dsp:nvSpPr>
        <dsp:cNvPr id="0" name=""/>
        <dsp:cNvSpPr/>
      </dsp:nvSpPr>
      <dsp:spPr>
        <a:xfrm>
          <a:off x="0" y="4127868"/>
          <a:ext cx="7499350" cy="135485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2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*اساس تصفیه زیستی فاضلاب ها بر مبنای مکانیسم فتوسنتزی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 *سهولت در انطباق با زیستگاه های مختلف</a:t>
          </a:r>
          <a:endParaRPr lang="fa-IR" sz="2400" b="1" kern="1200" dirty="0">
            <a:cs typeface="B Nazanin" pitchFamily="2" charset="-78"/>
          </a:endParaRPr>
        </a:p>
      </dsp:txBody>
      <dsp:txXfrm>
        <a:off x="0" y="4127868"/>
        <a:ext cx="7499350" cy="1354858"/>
      </dsp:txXfrm>
    </dsp:sp>
    <dsp:sp modelId="{E012E34D-5D42-47A9-B29F-5D8E4F75EDD2}">
      <dsp:nvSpPr>
        <dsp:cNvPr id="0" name=""/>
        <dsp:cNvSpPr/>
      </dsp:nvSpPr>
      <dsp:spPr>
        <a:xfrm rot="10800000">
          <a:off x="0" y="2064418"/>
          <a:ext cx="7499350" cy="208377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2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*عدم تولید آلودگی ثانویه</a:t>
          </a:r>
        </a:p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*از لحاظ اقتصادی، مقرون به صرفه و ایمن برای محیط زیست</a:t>
          </a:r>
          <a:endParaRPr lang="fa-IR" sz="2400" b="1" kern="1200" dirty="0">
            <a:cs typeface="B Nazanin" pitchFamily="2" charset="-78"/>
          </a:endParaRPr>
        </a:p>
      </dsp:txBody>
      <dsp:txXfrm rot="10800000">
        <a:off x="0" y="2064418"/>
        <a:ext cx="7499350" cy="1353973"/>
      </dsp:txXfrm>
    </dsp:sp>
    <dsp:sp modelId="{E9EA24D0-08C6-43D3-9052-592527AB8C4E}">
      <dsp:nvSpPr>
        <dsp:cNvPr id="0" name=""/>
        <dsp:cNvSpPr/>
      </dsp:nvSpPr>
      <dsp:spPr>
        <a:xfrm rot="10800000">
          <a:off x="0" y="969"/>
          <a:ext cx="7499350" cy="2083772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2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400" b="1" kern="1200" dirty="0" smtClean="0">
            <a:cs typeface="B Nazanin" pitchFamily="2" charset="-78"/>
          </a:endParaRPr>
        </a:p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400" b="1" kern="1200" dirty="0" smtClean="0">
            <a:cs typeface="B Nazanin" pitchFamily="2" charset="-78"/>
          </a:endParaRPr>
        </a:p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*بازچرخ مواد مغذی نیتروژن و فسفر، تولید زیست توده ارزشمند</a:t>
          </a:r>
        </a:p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*استراتژی جدید جایگزین تصفیه فیزیکی و شیمیایی</a:t>
          </a:r>
        </a:p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400" b="1" kern="1200" dirty="0" smtClean="0">
            <a:cs typeface="B Nazanin" pitchFamily="2" charset="-78"/>
          </a:endParaRPr>
        </a:p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400" b="1" kern="1200" dirty="0">
            <a:cs typeface="B Nazanin" pitchFamily="2" charset="-78"/>
          </a:endParaRPr>
        </a:p>
      </dsp:txBody>
      <dsp:txXfrm rot="10800000">
        <a:off x="0" y="969"/>
        <a:ext cx="7499350" cy="13539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F98F221-3941-4F04-8F21-05DC2076A9FA}" type="datetimeFigureOut">
              <a:rPr lang="en-GB" smtClean="0"/>
              <a:pPr/>
              <a:t>11/04/2019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1A62E0E-304E-4704-9F64-B55FDD2ACAC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5842" name="AutoShape 2" descr="Image result for ‫بسم الله الرحمن الرحيم‬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5844" name="Picture 4" descr="Image result for ‫بسم الله الرحمن الرحيم‬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24744"/>
            <a:ext cx="3657600" cy="5057775"/>
          </a:xfrm>
          <a:prstGeom prst="rect">
            <a:avLst/>
          </a:prstGeom>
          <a:noFill/>
        </p:spPr>
      </p:pic>
      <p:pic>
        <p:nvPicPr>
          <p:cNvPr id="6" name="Picture 2" descr="D:\poverpoint\Besmellah\behine_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>
                <a:cs typeface="B Nazanin" pitchFamily="2" charset="-78"/>
              </a:rPr>
              <a:t>ادامه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421360"/>
          </a:xfrm>
        </p:spPr>
        <p:txBody>
          <a:bodyPr/>
          <a:lstStyle/>
          <a:p>
            <a:pPr algn="ctr" rtl="1"/>
            <a:r>
              <a:rPr lang="fa-IR" sz="3600" b="1" dirty="0" smtClean="0">
                <a:solidFill>
                  <a:srgbClr val="0070C0"/>
                </a:solidFill>
                <a:cs typeface="B Lotus" pitchFamily="2" charset="-78"/>
              </a:rPr>
              <a:t>فاضلاب و پساب</a:t>
            </a:r>
          </a:p>
          <a:p>
            <a:pPr algn="ctr" rtl="1">
              <a:buFont typeface="Wingdings" pitchFamily="2" charset="2"/>
              <a:buChar char="§"/>
            </a:pPr>
            <a:r>
              <a:rPr lang="fa-IR" b="1" dirty="0" smtClean="0">
                <a:cs typeface="B Lotus" pitchFamily="2" charset="-78"/>
              </a:rPr>
              <a:t>کاهش هزینه تولید ریزجلبک ها ازطریق تصفیه فاضلاب</a:t>
            </a:r>
          </a:p>
          <a:p>
            <a:pPr algn="ctr" rtl="1">
              <a:buFont typeface="Wingdings" pitchFamily="2" charset="2"/>
              <a:buChar char="§"/>
            </a:pPr>
            <a:r>
              <a:rPr lang="fa-IR" b="1" dirty="0" smtClean="0">
                <a:cs typeface="B Lotus" pitchFamily="2" charset="-78"/>
              </a:rPr>
              <a:t>بزرگترین تولید کننده پساب در واحد تولید بخش فاضلاب شهری می باشد.</a:t>
            </a:r>
            <a:endParaRPr lang="en-GB" b="1" dirty="0">
              <a:cs typeface="B Lotus" pitchFamily="2" charset="-78"/>
            </a:endParaRPr>
          </a:p>
        </p:txBody>
      </p:sp>
      <p:pic>
        <p:nvPicPr>
          <p:cNvPr id="4098" name="Picture 2" descr="C:\Users\User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221088"/>
            <a:ext cx="3054983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8229600" y="629255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8</a:t>
            </a:r>
            <a:endParaRPr lang="en-GB" sz="3200" dirty="0">
              <a:solidFill>
                <a:schemeClr val="tx1"/>
              </a:solidFill>
            </a:endParaRPr>
          </a:p>
        </p:txBody>
      </p:sp>
      <p:pic>
        <p:nvPicPr>
          <p:cNvPr id="10" name="Picture 3" descr="C:\Users\almas\Desktop\_140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846" y="4165848"/>
            <a:ext cx="3248975" cy="2071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-24340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cs typeface="B Lotus" pitchFamily="2" charset="-78"/>
              </a:rPr>
              <a:t>مزایای </a:t>
            </a:r>
            <a:r>
              <a:rPr lang="fa-IR" sz="3200" b="1" dirty="0" smtClean="0">
                <a:cs typeface="B Lotus" pitchFamily="2" charset="-78"/>
              </a:rPr>
              <a:t>تصفیه بیولوژیکی </a:t>
            </a:r>
            <a:r>
              <a:rPr lang="fa-IR" sz="3200" b="1" dirty="0">
                <a:cs typeface="B Lotus" pitchFamily="2" charset="-78"/>
              </a:rPr>
              <a:t>پساب ها توسط ریز جلبکها</a:t>
            </a:r>
            <a:endParaRPr lang="en-US" sz="3200" b="1" dirty="0">
              <a:cs typeface="B Lotus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2228780"/>
              </p:ext>
            </p:extLst>
          </p:nvPr>
        </p:nvGraphicFramePr>
        <p:xfrm>
          <a:off x="1435100" y="764704"/>
          <a:ext cx="7499350" cy="5483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8217877" y="6309320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9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914400" y="685800"/>
            <a:ext cx="26068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altLang="zh-CN" sz="9600" dirty="0" smtClean="0">
                <a:solidFill>
                  <a:srgbClr val="FF0000"/>
                </a:solidFill>
                <a:latin typeface="IranNastaliq" pitchFamily="18" charset="0"/>
                <a:cs typeface="IranNastaliq" pitchFamily="18" charset="0"/>
              </a:rPr>
              <a:t>سوابق تحقیق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09600" y="2476274"/>
            <a:ext cx="3371800" cy="3769568"/>
            <a:chOff x="1187624" y="1556792"/>
            <a:chExt cx="6763249" cy="5184576"/>
          </a:xfrm>
        </p:grpSpPr>
        <p:pic>
          <p:nvPicPr>
            <p:cNvPr id="9" name="Picture 42" descr="B_W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7624" y="1556792"/>
              <a:ext cx="6763249" cy="5184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Picture 2" descr="D:\AkS\New Folder (2)\098.bm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33043" y="5677865"/>
              <a:ext cx="3672408" cy="74516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1" name="Rectangle 10"/>
          <p:cNvSpPr/>
          <p:nvPr/>
        </p:nvSpPr>
        <p:spPr>
          <a:xfrm>
            <a:off x="8100392" y="5926968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10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400" dirty="0" smtClean="0">
                <a:cs typeface="B Lotus" pitchFamily="2" charset="-78"/>
              </a:rPr>
              <a:t>سوابق تحقیق</a:t>
            </a:r>
            <a:endParaRPr lang="en-GB" dirty="0">
              <a:cs typeface="B Lotus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076056" y="1268760"/>
            <a:ext cx="3707904" cy="3456384"/>
          </a:xfrm>
          <a:prstGeom prst="wedgeRoundRectCallout">
            <a:avLst/>
          </a:prstGeom>
          <a:solidFill>
            <a:srgbClr val="FFFF00"/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 rtl="1"/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در 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طی 14 </a:t>
            </a: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روز اول 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کشت،</a:t>
            </a:r>
            <a:r>
              <a:rPr lang="en-US" sz="1800" b="1" dirty="0">
                <a:solidFill>
                  <a:schemeClr val="tx1"/>
                </a:solidFill>
                <a:cs typeface="B Lotus" pitchFamily="2" charset="-78"/>
              </a:rPr>
              <a:t>PO4-P 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در 50 درصد فاضلاب ورودی و 50 درصد پساب فاضلاب، </a:t>
            </a: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جلبک کلرلا 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سریعتر از سایر تیمارهای </a:t>
            </a: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دیگر (سندسموس و اسپیرولینا)رشد 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کردند. بنابراین، به نظر </a:t>
            </a:r>
            <a:r>
              <a:rPr lang="fa-IR" sz="1800" b="1" dirty="0" smtClean="0">
                <a:solidFill>
                  <a:schemeClr val="tx1"/>
                </a:solidFill>
                <a:cs typeface="B Lotus" pitchFamily="2" charset="-78"/>
              </a:rPr>
              <a:t>میرسد 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که</a:t>
            </a:r>
            <a:r>
              <a:rPr lang="en-US" sz="1800" b="1" dirty="0">
                <a:solidFill>
                  <a:schemeClr val="tx1"/>
                </a:solidFill>
                <a:cs typeface="B Lotus" pitchFamily="2" charset="-78"/>
              </a:rPr>
              <a:t>PO4-P</a:t>
            </a:r>
            <a:r>
              <a:rPr lang="fa-IR" sz="1800" b="1" dirty="0">
                <a:solidFill>
                  <a:schemeClr val="tx1"/>
                </a:solidFill>
                <a:cs typeface="B Lotus" pitchFamily="2" charset="-78"/>
              </a:rPr>
              <a:t> عامل محدود کننده جنس کلرلا نیست.</a:t>
            </a:r>
            <a:endParaRPr lang="en-US" sz="1800" b="1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00392" y="6146049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11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28184" y="5157192"/>
            <a:ext cx="1800200" cy="6929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itchFamily="2" charset="-78"/>
              </a:rPr>
              <a:t>چانگ فو وانگ و همکاران (</a:t>
            </a:r>
            <a:r>
              <a:rPr lang="fa-IR" b="1" dirty="0">
                <a:cs typeface="B Nazanin" pitchFamily="2" charset="-78"/>
              </a:rPr>
              <a:t>2012 </a:t>
            </a:r>
            <a:r>
              <a:rPr lang="fa-IR" b="1" dirty="0" smtClean="0">
                <a:cs typeface="B Nazanin" pitchFamily="2" charset="-78"/>
              </a:rPr>
              <a:t>  )</a:t>
            </a:r>
            <a:r>
              <a:rPr lang="fa-IR" dirty="0" smtClean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7" name="Content Placeholder 7"/>
          <p:cNvSpPr txBox="1">
            <a:spLocks/>
          </p:cNvSpPr>
          <p:nvPr/>
        </p:nvSpPr>
        <p:spPr>
          <a:xfrm>
            <a:off x="1331640" y="1844824"/>
            <a:ext cx="3456384" cy="3168352"/>
          </a:xfrm>
          <a:prstGeom prst="wedgeRoundRectCallout">
            <a:avLst/>
          </a:prstGeom>
          <a:solidFill>
            <a:srgbClr val="FFFF00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82296" lvl="0" algn="just" rtl="1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a-IR" sz="1700" b="1" dirty="0" smtClean="0">
                <a:solidFill>
                  <a:schemeClr val="tx1"/>
                </a:solidFill>
                <a:cs typeface="B Lotus" pitchFamily="2" charset="-78"/>
              </a:rPr>
              <a:t>جلبکهای سبز </a:t>
            </a:r>
            <a:r>
              <a:rPr lang="fa-IR" sz="1700" b="1" dirty="0">
                <a:solidFill>
                  <a:schemeClr val="tx1"/>
                </a:solidFill>
                <a:cs typeface="B Lotus" pitchFamily="2" charset="-78"/>
              </a:rPr>
              <a:t>(</a:t>
            </a:r>
            <a:r>
              <a:rPr lang="en-US" sz="1700" b="1" dirty="0" err="1">
                <a:solidFill>
                  <a:schemeClr val="tx1"/>
                </a:solidFill>
                <a:cs typeface="B Lotus" pitchFamily="2" charset="-78"/>
              </a:rPr>
              <a:t>scenetesmus</a:t>
            </a:r>
            <a:r>
              <a:rPr lang="en-US" sz="1700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en-US" sz="1700" b="1" dirty="0" err="1">
                <a:solidFill>
                  <a:schemeClr val="tx1"/>
                </a:solidFill>
                <a:cs typeface="B Lotus" pitchFamily="2" charset="-78"/>
              </a:rPr>
              <a:t>sp</a:t>
            </a:r>
            <a:r>
              <a:rPr lang="fa-IR" sz="1700" b="1" dirty="0" smtClean="0">
                <a:solidFill>
                  <a:schemeClr val="tx1"/>
                </a:solidFill>
                <a:cs typeface="B Lotus" pitchFamily="2" charset="-78"/>
              </a:rPr>
              <a:t>.) می تواند </a:t>
            </a:r>
            <a:r>
              <a:rPr lang="fa-IR" sz="1700" b="1" dirty="0">
                <a:solidFill>
                  <a:schemeClr val="tx1"/>
                </a:solidFill>
                <a:cs typeface="B Lotus" pitchFamily="2" charset="-78"/>
              </a:rPr>
              <a:t>در غلظت بسیار کم فسفات، به خوبی رشد کند</a:t>
            </a:r>
            <a:r>
              <a:rPr lang="fa-IR" sz="1700" b="1" dirty="0">
                <a:solidFill>
                  <a:schemeClr val="tx1"/>
                </a:solidFill>
              </a:rPr>
              <a:t>. </a:t>
            </a:r>
            <a:r>
              <a:rPr lang="fa-IR" sz="1700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39752" y="5517232"/>
            <a:ext cx="1800200" cy="6929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Lotus" pitchFamily="2" charset="-78"/>
              </a:rPr>
              <a:t>لی و همکاران(2010)</a:t>
            </a:r>
            <a:endParaRPr lang="en-US" b="1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fa-IR" sz="4000" dirty="0" smtClean="0">
                <a:cs typeface="B Lotus" pitchFamily="2" charset="-78"/>
              </a:rPr>
              <a:t>ادامه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2156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r" rtl="1"/>
            <a:r>
              <a:rPr lang="fa-IR" sz="2400" b="1" dirty="0" smtClean="0">
                <a:cs typeface="B Nazanin" pitchFamily="2" charset="-78"/>
              </a:rPr>
              <a:t>درمحیط با </a:t>
            </a:r>
            <a:r>
              <a:rPr lang="fa-IR" sz="2400" b="1" dirty="0">
                <a:cs typeface="B Nazanin" pitchFamily="2" charset="-78"/>
              </a:rPr>
              <a:t>فاضلاب 100٪ کمترین نرخ رشد یافت </a:t>
            </a:r>
            <a:r>
              <a:rPr lang="fa-IR" sz="2400" b="1" dirty="0" smtClean="0">
                <a:cs typeface="B Nazanin" pitchFamily="2" charset="-78"/>
              </a:rPr>
              <a:t>شده. </a:t>
            </a:r>
            <a:r>
              <a:rPr lang="fa-IR" sz="2400" b="1" dirty="0">
                <a:cs typeface="B Nazanin" pitchFamily="2" charset="-78"/>
              </a:rPr>
              <a:t>بنابراین رشد ریزجلبکها در فاضلاب، بستگی به مقدار اولیه غلظت مواد </a:t>
            </a:r>
            <a:r>
              <a:rPr lang="fa-IR" sz="2400" b="1" dirty="0" smtClean="0">
                <a:cs typeface="B Nazanin" pitchFamily="2" charset="-78"/>
              </a:rPr>
              <a:t>مغذی و عوامل </a:t>
            </a:r>
            <a:r>
              <a:rPr lang="fa-IR" sz="2400" b="1" dirty="0">
                <a:cs typeface="B Nazanin" pitchFamily="2" charset="-78"/>
              </a:rPr>
              <a:t>مهار کننده </a:t>
            </a:r>
            <a:r>
              <a:rPr lang="fa-IR" sz="2400" b="1" dirty="0" smtClean="0">
                <a:cs typeface="B Nazanin" pitchFamily="2" charset="-78"/>
              </a:rPr>
              <a:t>در </a:t>
            </a:r>
            <a:r>
              <a:rPr lang="fa-IR" sz="2400" b="1" dirty="0">
                <a:cs typeface="B Nazanin" pitchFamily="2" charset="-78"/>
              </a:rPr>
              <a:t>مرحله اولیه وجود </a:t>
            </a:r>
            <a:r>
              <a:rPr lang="fa-IR" sz="2400" b="1" dirty="0" smtClean="0">
                <a:cs typeface="B Nazanin" pitchFamily="2" charset="-78"/>
              </a:rPr>
              <a:t>داشته. این </a:t>
            </a:r>
            <a:r>
              <a:rPr lang="fa-IR" sz="2400" b="1" dirty="0">
                <a:cs typeface="B Nazanin" pitchFamily="2" charset="-78"/>
              </a:rPr>
              <a:t>پدیده در طی روزهای اول رشد کلامیدیموناس در فاضلاب یافت شد (کنگ و همکاران، 2010</a:t>
            </a:r>
            <a:r>
              <a:rPr lang="fa-IR" sz="2400" b="1" dirty="0" smtClean="0">
                <a:cs typeface="B Nazanin" pitchFamily="2" charset="-78"/>
              </a:rPr>
              <a:t>)</a:t>
            </a:r>
            <a:endParaRPr lang="en-US" sz="2400" b="1" dirty="0" smtClean="0">
              <a:cs typeface="B Nazanin" pitchFamily="2" charset="-78"/>
            </a:endParaRPr>
          </a:p>
          <a:p>
            <a:pPr marL="82296" indent="0" algn="r" rtl="1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marL="82296" indent="0" algn="r" rtl="1">
              <a:buNone/>
            </a:pPr>
            <a:endParaRPr lang="fa-IR" sz="2400" b="1" dirty="0">
              <a:cs typeface="B Nazanin" pitchFamily="2" charset="-78"/>
            </a:endParaRPr>
          </a:p>
          <a:p>
            <a:pPr marL="82296" indent="0" algn="r" rtl="1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algn="r" rtl="1"/>
            <a:r>
              <a:rPr lang="fa-IR" sz="2400" b="1" dirty="0">
                <a:cs typeface="B Nazanin" pitchFamily="2" charset="-78"/>
              </a:rPr>
              <a:t>اکثریت نیتروژن غیر ارگانیک حل شده در شکل</a:t>
            </a:r>
            <a:r>
              <a:rPr lang="en-US" sz="2400" b="1" dirty="0">
                <a:cs typeface="B Nazanin" pitchFamily="2" charset="-78"/>
              </a:rPr>
              <a:t>NH4-N</a:t>
            </a:r>
            <a:r>
              <a:rPr lang="fa-IR" sz="2400" b="1" dirty="0">
                <a:cs typeface="B Nazanin" pitchFamily="2" charset="-78"/>
              </a:rPr>
              <a:t>در آبهای ورودی و </a:t>
            </a:r>
            <a:r>
              <a:rPr lang="en-US" sz="2400" b="1" dirty="0">
                <a:cs typeface="B Nazanin" pitchFamily="2" charset="-78"/>
              </a:rPr>
              <a:t>NO-N</a:t>
            </a:r>
            <a:r>
              <a:rPr lang="fa-IR" sz="2400" b="1" dirty="0">
                <a:cs typeface="B Nazanin" pitchFamily="2" charset="-78"/>
              </a:rPr>
              <a:t> در فاضلاب پساب </a:t>
            </a:r>
            <a:r>
              <a:rPr lang="fa-IR" sz="2400" b="1" dirty="0" smtClean="0">
                <a:cs typeface="B Nazanin" pitchFamily="2" charset="-78"/>
              </a:rPr>
              <a:t>بود</a:t>
            </a:r>
            <a:r>
              <a:rPr lang="en-US" sz="2400" b="1" dirty="0" smtClean="0">
                <a:cs typeface="B Nazanin" pitchFamily="2" charset="-78"/>
              </a:rPr>
              <a:t> .</a:t>
            </a:r>
            <a:r>
              <a:rPr lang="fa-IR" sz="2400" b="1" dirty="0" smtClean="0">
                <a:cs typeface="B Nazanin" pitchFamily="2" charset="-78"/>
              </a:rPr>
              <a:t>مقدار بیشتر</a:t>
            </a:r>
            <a:r>
              <a:rPr lang="en-US" sz="2400" b="1" dirty="0">
                <a:cs typeface="B Nazanin" pitchFamily="2" charset="-78"/>
              </a:rPr>
              <a:t>NH4-N</a:t>
            </a:r>
            <a:r>
              <a:rPr lang="fa-IR" sz="2400" b="1" dirty="0">
                <a:cs typeface="B Nazanin" pitchFamily="2" charset="-78"/>
              </a:rPr>
              <a:t> و </a:t>
            </a:r>
            <a:r>
              <a:rPr lang="en-US" sz="2400" b="1" dirty="0">
                <a:cs typeface="B Nazanin" pitchFamily="2" charset="-78"/>
              </a:rPr>
              <a:t>NO-N</a:t>
            </a:r>
            <a:r>
              <a:rPr lang="fa-IR" sz="2400" b="1" dirty="0">
                <a:cs typeface="B Nazanin" pitchFamily="2" charset="-78"/>
              </a:rPr>
              <a:t> توسط </a:t>
            </a:r>
            <a:r>
              <a:rPr lang="en-US" sz="2400" b="1" dirty="0">
                <a:cs typeface="B Nazanin" pitchFamily="2" charset="-78"/>
              </a:rPr>
              <a:t>chlorella </a:t>
            </a:r>
            <a:r>
              <a:rPr lang="en-US" sz="2400" b="1" dirty="0" err="1">
                <a:cs typeface="B Nazanin" pitchFamily="2" charset="-78"/>
              </a:rPr>
              <a:t>sp</a:t>
            </a:r>
            <a:r>
              <a:rPr lang="fa-IR" sz="2400" b="1" dirty="0">
                <a:cs typeface="B Nazanin" pitchFamily="2" charset="-78"/>
              </a:rPr>
              <a:t> حذف شدند، اما برای نیتروژن غیر محلول بی اثر بود. (کنگ و همکاران، 2010)</a:t>
            </a:r>
            <a:endParaRPr lang="en-US" sz="2400" b="1" dirty="0">
              <a:cs typeface="B Nazanin" pitchFamily="2" charset="-78"/>
            </a:endParaRPr>
          </a:p>
          <a:p>
            <a:pPr marL="82296" indent="0" algn="r" rtl="1">
              <a:buNone/>
            </a:pPr>
            <a:endParaRPr lang="en-US" sz="2400" b="1" dirty="0" smtClean="0"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56376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12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8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 smtClean="0">
                <a:cs typeface="B Lotus" pitchFamily="2" charset="-78"/>
              </a:rPr>
              <a:t>سوابق تحقیق</a:t>
            </a:r>
            <a:endParaRPr lang="en-GB" dirty="0">
              <a:cs typeface="B Lotus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20072" y="1124744"/>
            <a:ext cx="3923928" cy="3096344"/>
          </a:xfrm>
          <a:prstGeom prst="wedgeRoundRectCallout">
            <a:avLst/>
          </a:prstGeom>
          <a:solidFill>
            <a:srgbClr val="FFCC00"/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just" rtl="1"/>
            <a:r>
              <a:rPr lang="fa-IR" sz="2000" b="1" dirty="0">
                <a:solidFill>
                  <a:schemeClr val="tx1"/>
                </a:solidFill>
                <a:cs typeface="B Lotus" pitchFamily="2" charset="-78"/>
              </a:rPr>
              <a:t>نمونه آب که توسط ریزجلبکها تصفیه می شود،</a:t>
            </a:r>
            <a:r>
              <a:rPr lang="en-US" sz="2000" b="1" dirty="0">
                <a:solidFill>
                  <a:schemeClr val="tx1"/>
                </a:solidFill>
                <a:cs typeface="B Lotus" pitchFamily="2" charset="-78"/>
              </a:rPr>
              <a:t>PH</a:t>
            </a:r>
            <a:r>
              <a:rPr lang="fa-IR" sz="2000" b="1" dirty="0">
                <a:solidFill>
                  <a:schemeClr val="tx1"/>
                </a:solidFill>
                <a:cs typeface="B Lotus" pitchFamily="2" charset="-78"/>
              </a:rPr>
              <a:t> به سمت قلیایی را نشان می دهد و  از 8.01 به 9.32 تغییر یافته است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.</a:t>
            </a:r>
          </a:p>
          <a:p>
            <a:pPr algn="just" rtl="1"/>
            <a:r>
              <a:rPr lang="en-US" sz="2000" b="1" dirty="0" smtClean="0">
                <a:solidFill>
                  <a:schemeClr val="tx1"/>
                </a:solidFill>
                <a:cs typeface="B Lotus" pitchFamily="2" charset="-78"/>
              </a:rPr>
              <a:t> pH  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از 8.01 به 8.82 در </a:t>
            </a:r>
            <a:r>
              <a:rPr lang="fa-IR" sz="2000" b="1" dirty="0">
                <a:solidFill>
                  <a:schemeClr val="tx1"/>
                </a:solidFill>
                <a:cs typeface="B Lotus" pitchFamily="2" charset="-78"/>
              </a:rPr>
              <a:t>نمونه 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فاضلاب</a:t>
            </a:r>
            <a:r>
              <a:rPr lang="en-US" sz="2000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تحت</a:t>
            </a:r>
            <a:r>
              <a:rPr lang="en-US" sz="2000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تیماربا</a:t>
            </a:r>
            <a:r>
              <a:rPr lang="en-US" sz="2000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en-US" sz="2000" b="1" dirty="0">
                <a:solidFill>
                  <a:schemeClr val="tx1"/>
                </a:solidFill>
                <a:cs typeface="B Lotus" pitchFamily="2" charset="-78"/>
              </a:rPr>
              <a:t>Chlorella </a:t>
            </a:r>
            <a:r>
              <a:rPr lang="en-US" sz="2000" b="1" dirty="0" err="1">
                <a:solidFill>
                  <a:schemeClr val="tx1"/>
                </a:solidFill>
                <a:cs typeface="B Lotus" pitchFamily="2" charset="-78"/>
              </a:rPr>
              <a:t>minutissima</a:t>
            </a:r>
            <a:r>
              <a:rPr lang="en-US" sz="2000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Lotus" pitchFamily="2" charset="-78"/>
              </a:rPr>
              <a:t>نشان داده 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شد</a:t>
            </a:r>
            <a:r>
              <a:rPr lang="en-US" sz="2000" b="1" dirty="0" smtClean="0">
                <a:solidFill>
                  <a:schemeClr val="tx1"/>
                </a:solidFill>
                <a:cs typeface="B Lotus" pitchFamily="2" charset="-78"/>
              </a:rPr>
              <a:t>.</a:t>
            </a:r>
            <a:endParaRPr lang="en-US" sz="2000" b="1" dirty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36886" y="4641057"/>
            <a:ext cx="1617892" cy="683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itchFamily="2" charset="-78"/>
              </a:rPr>
              <a:t>گلشن کومار(2013)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1115616" y="1271246"/>
            <a:ext cx="3888432" cy="2949842"/>
          </a:xfrm>
          <a:prstGeom prst="wedgeRoundRectCallout">
            <a:avLst/>
          </a:prstGeom>
          <a:solidFill>
            <a:srgbClr val="FFCC00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365760" indent="-283464" algn="just" rtl="1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این مطالعه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نشان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میدهد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که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Chlorella </a:t>
            </a:r>
            <a:r>
              <a:rPr lang="en-US" b="1" dirty="0" err="1">
                <a:solidFill>
                  <a:schemeClr val="tx1"/>
                </a:solidFill>
                <a:cs typeface="B Lotus" pitchFamily="2" charset="-78"/>
              </a:rPr>
              <a:t>minutissima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کارآمدتر ازگونه های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cs typeface="B Lotus" pitchFamily="2" charset="-78"/>
              </a:rPr>
              <a:t>S</a:t>
            </a:r>
            <a:r>
              <a:rPr lang="en-US" b="1" dirty="0" err="1">
                <a:solidFill>
                  <a:schemeClr val="tx1"/>
                </a:solidFill>
                <a:cs typeface="B Lotus" pitchFamily="2" charset="-78"/>
              </a:rPr>
              <a:t>c</a:t>
            </a:r>
            <a:r>
              <a:rPr lang="en-US" b="1" dirty="0" err="1" smtClean="0">
                <a:solidFill>
                  <a:schemeClr val="tx1"/>
                </a:solidFill>
                <a:cs typeface="B Lotus" pitchFamily="2" charset="-78"/>
              </a:rPr>
              <a:t>endesmus</a:t>
            </a:r>
            <a:r>
              <a:rPr lang="en-US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en-US" b="1" dirty="0" err="1">
                <a:solidFill>
                  <a:schemeClr val="tx1"/>
                </a:solidFill>
                <a:cs typeface="B Lotus" pitchFamily="2" charset="-78"/>
              </a:rPr>
              <a:t>spp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و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en-US" b="1" dirty="0" err="1">
                <a:solidFill>
                  <a:schemeClr val="tx1"/>
                </a:solidFill>
                <a:cs typeface="B Lotus" pitchFamily="2" charset="-78"/>
              </a:rPr>
              <a:t>Nostoc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en-US" b="1" dirty="0" err="1">
                <a:solidFill>
                  <a:schemeClr val="tx1"/>
                </a:solidFill>
                <a:cs typeface="B Lotus" pitchFamily="2" charset="-78"/>
              </a:rPr>
              <a:t>muscorum</a:t>
            </a:r>
            <a:r>
              <a:rPr lang="en-US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برای اهداف</a:t>
            </a:r>
            <a:r>
              <a:rPr lang="en-US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تصفیه زیستی است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. </a:t>
            </a:r>
            <a:endParaRPr lang="en-GB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365760" lvl="0" indent="-283464" algn="just" rtl="1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Koodak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17169" y="4581128"/>
            <a:ext cx="1617892" cy="683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گلشن کومار(2013)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229600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13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ادامه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r" rtl="1"/>
            <a:r>
              <a:rPr lang="fa-IR" sz="2200" b="1" dirty="0" smtClean="0">
                <a:cs typeface="B Nazanin" pitchFamily="2" charset="-78"/>
              </a:rPr>
              <a:t>کلرلا </a:t>
            </a:r>
            <a:r>
              <a:rPr lang="fa-IR" sz="2200" b="1" dirty="0">
                <a:cs typeface="B Nazanin" pitchFamily="2" charset="-78"/>
              </a:rPr>
              <a:t>مینوتیسیما حدود 97٪ </a:t>
            </a:r>
            <a:r>
              <a:rPr lang="en-US" sz="2200" b="1" dirty="0">
                <a:cs typeface="B Nazanin" pitchFamily="2" charset="-78"/>
              </a:rPr>
              <a:t>TDS</a:t>
            </a:r>
            <a:r>
              <a:rPr lang="fa-IR" sz="2200" b="1" dirty="0">
                <a:cs typeface="B Nazanin" pitchFamily="2" charset="-78"/>
              </a:rPr>
              <a:t>، </a:t>
            </a:r>
            <a:r>
              <a:rPr lang="en-US" sz="2200" b="1" dirty="0">
                <a:cs typeface="B Nazanin" pitchFamily="2" charset="-78"/>
              </a:rPr>
              <a:t>90</a:t>
            </a:r>
            <a:r>
              <a:rPr lang="fa-IR" sz="2200" b="1" dirty="0">
                <a:cs typeface="B Nazanin" pitchFamily="2" charset="-78"/>
              </a:rPr>
              <a:t>٪ نیتروژن، 70٪ فسفر و 95٪ </a:t>
            </a:r>
            <a:r>
              <a:rPr lang="en-US" sz="2200" b="1" dirty="0">
                <a:cs typeface="B Nazanin" pitchFamily="2" charset="-78"/>
              </a:rPr>
              <a:t>BOD </a:t>
            </a:r>
            <a:r>
              <a:rPr lang="fa-IR" sz="2200" b="1" dirty="0" smtClean="0">
                <a:cs typeface="B Nazanin" pitchFamily="2" charset="-78"/>
              </a:rPr>
              <a:t> و </a:t>
            </a:r>
            <a:r>
              <a:rPr lang="fa-IR" sz="2200" b="1" dirty="0">
                <a:cs typeface="B Nazanin" pitchFamily="2" charset="-78"/>
              </a:rPr>
              <a:t>90٪ </a:t>
            </a:r>
            <a:r>
              <a:rPr lang="en-US" sz="2200" b="1" dirty="0">
                <a:cs typeface="B Nazanin" pitchFamily="2" charset="-78"/>
              </a:rPr>
              <a:t>COD </a:t>
            </a:r>
            <a:r>
              <a:rPr lang="fa-IR" sz="2200" b="1" dirty="0">
                <a:cs typeface="B Nazanin" pitchFamily="2" charset="-78"/>
              </a:rPr>
              <a:t>را از فاضلاب حذف کرده </a:t>
            </a:r>
            <a:r>
              <a:rPr lang="fa-IR" sz="2200" b="1" dirty="0" smtClean="0">
                <a:cs typeface="B Nazanin" pitchFamily="2" charset="-78"/>
              </a:rPr>
              <a:t>است</a:t>
            </a:r>
            <a:r>
              <a:rPr lang="en-US" sz="2200" b="1" dirty="0" smtClean="0">
                <a:cs typeface="B Nazanin" pitchFamily="2" charset="-78"/>
              </a:rPr>
              <a:t>. </a:t>
            </a:r>
            <a:r>
              <a:rPr lang="fa-IR" sz="2200" b="1" dirty="0">
                <a:cs typeface="B Nazanin" pitchFamily="2" charset="-78"/>
              </a:rPr>
              <a:t>این نتایج همچنین نشان داده است که </a:t>
            </a:r>
            <a:r>
              <a:rPr lang="fa-IR" sz="2200" b="1" dirty="0" smtClean="0">
                <a:cs typeface="B Nazanin" pitchFamily="2" charset="-78"/>
              </a:rPr>
              <a:t>حذف </a:t>
            </a:r>
            <a:r>
              <a:rPr lang="fa-IR" sz="2200" b="1" dirty="0">
                <a:cs typeface="B Nazanin" pitchFamily="2" charset="-78"/>
              </a:rPr>
              <a:t>نیتروژن </a:t>
            </a:r>
            <a:r>
              <a:rPr lang="fa-IR" sz="2200" b="1" dirty="0" smtClean="0">
                <a:cs typeface="B Nazanin" pitchFamily="2" charset="-78"/>
              </a:rPr>
              <a:t>آمونیوم </a:t>
            </a:r>
            <a:r>
              <a:rPr lang="fa-IR" sz="2200" b="1" dirty="0">
                <a:cs typeface="B Nazanin" pitchFamily="2" charset="-78"/>
              </a:rPr>
              <a:t>نسبت به نیتروژن نیترات </a:t>
            </a:r>
            <a:r>
              <a:rPr lang="fa-IR" sz="2200" b="1" dirty="0" smtClean="0">
                <a:cs typeface="B Nazanin" pitchFamily="2" charset="-78"/>
              </a:rPr>
              <a:t>بیشتر انجام گرفته است.(</a:t>
            </a:r>
            <a:r>
              <a:rPr lang="en-US" sz="2200" b="1" dirty="0" smtClean="0">
                <a:cs typeface="B Nazanin" pitchFamily="2" charset="-78"/>
              </a:rPr>
              <a:t> </a:t>
            </a:r>
            <a:r>
              <a:rPr lang="fa-IR" sz="2200" b="1" dirty="0" smtClean="0">
                <a:cs typeface="B Nazanin" pitchFamily="2" charset="-78"/>
              </a:rPr>
              <a:t>گلشن و شاکل،2013)</a:t>
            </a:r>
          </a:p>
          <a:p>
            <a:pPr marL="82296" indent="0" algn="r" rtl="1">
              <a:buNone/>
            </a:pPr>
            <a:endParaRPr lang="fa-IR" sz="2200" b="1" dirty="0">
              <a:cs typeface="B Nazanin" pitchFamily="2" charset="-78"/>
            </a:endParaRPr>
          </a:p>
          <a:p>
            <a:pPr algn="r" rtl="1"/>
            <a:endParaRPr lang="fa-IR" sz="2200" b="1" dirty="0" smtClean="0">
              <a:cs typeface="B Nazanin" pitchFamily="2" charset="-78"/>
            </a:endParaRPr>
          </a:p>
          <a:p>
            <a:pPr algn="r" rtl="1"/>
            <a:endParaRPr lang="fa-IR" sz="2200" b="1" dirty="0">
              <a:cs typeface="B Nazanin" pitchFamily="2" charset="-78"/>
            </a:endParaRPr>
          </a:p>
          <a:p>
            <a:pPr algn="r" rtl="1"/>
            <a:r>
              <a:rPr lang="en-US" sz="2200" b="1" dirty="0">
                <a:cs typeface="B Nazanin" pitchFamily="2" charset="-78"/>
              </a:rPr>
              <a:t>Chlorella </a:t>
            </a:r>
            <a:r>
              <a:rPr lang="en-US" sz="2200" b="1" dirty="0" err="1">
                <a:cs typeface="B Nazanin" pitchFamily="2" charset="-78"/>
              </a:rPr>
              <a:t>minutissima</a:t>
            </a:r>
            <a:r>
              <a:rPr lang="fa-IR" sz="2200" b="1" dirty="0">
                <a:cs typeface="B Nazanin" pitchFamily="2" charset="-78"/>
              </a:rPr>
              <a:t>، </a:t>
            </a:r>
            <a:r>
              <a:rPr lang="en-US" sz="2200" b="1" dirty="0" err="1">
                <a:cs typeface="B Nazanin" pitchFamily="2" charset="-78"/>
              </a:rPr>
              <a:t>Scendesmus</a:t>
            </a:r>
            <a:r>
              <a:rPr lang="en-US" sz="2200" b="1" dirty="0">
                <a:cs typeface="B Nazanin" pitchFamily="2" charset="-78"/>
              </a:rPr>
              <a:t> </a:t>
            </a:r>
            <a:r>
              <a:rPr lang="en-US" sz="2200" b="1" dirty="0" err="1">
                <a:cs typeface="B Nazanin" pitchFamily="2" charset="-78"/>
              </a:rPr>
              <a:t>spp</a:t>
            </a:r>
            <a:r>
              <a:rPr lang="en-US" sz="2200" b="1" dirty="0">
                <a:cs typeface="B Nazanin" pitchFamily="2" charset="-78"/>
              </a:rPr>
              <a:t> </a:t>
            </a:r>
            <a:r>
              <a:rPr lang="fa-IR" sz="2200" b="1" dirty="0">
                <a:cs typeface="B Nazanin" pitchFamily="2" charset="-78"/>
              </a:rPr>
              <a:t> و</a:t>
            </a:r>
            <a:r>
              <a:rPr lang="en-US" sz="2200" b="1" dirty="0">
                <a:cs typeface="B Nazanin" pitchFamily="2" charset="-78"/>
              </a:rPr>
              <a:t> </a:t>
            </a:r>
            <a:r>
              <a:rPr lang="en-US" sz="2200" b="1" dirty="0" err="1">
                <a:cs typeface="B Nazanin" pitchFamily="2" charset="-78"/>
              </a:rPr>
              <a:t>Nostoc</a:t>
            </a:r>
            <a:r>
              <a:rPr lang="en-US" sz="2200" b="1" dirty="0">
                <a:cs typeface="B Nazanin" pitchFamily="2" charset="-78"/>
              </a:rPr>
              <a:t> </a:t>
            </a:r>
            <a:r>
              <a:rPr lang="en-US" sz="2200" b="1" dirty="0" err="1" smtClean="0">
                <a:cs typeface="B Nazanin" pitchFamily="2" charset="-78"/>
              </a:rPr>
              <a:t>spp</a:t>
            </a:r>
            <a:r>
              <a:rPr lang="fa-IR" sz="2200" b="1" dirty="0" smtClean="0">
                <a:cs typeface="B Nazanin" pitchFamily="2" charset="-78"/>
              </a:rPr>
              <a:t>در </a:t>
            </a:r>
            <a:r>
              <a:rPr lang="fa-IR" sz="2200" b="1" dirty="0">
                <a:cs typeface="B Nazanin" pitchFamily="2" charset="-78"/>
              </a:rPr>
              <a:t>زیستگاه های آلوده به خوبی رشد می کنند و می توانند برای اهداف</a:t>
            </a:r>
            <a:r>
              <a:rPr lang="en-US" sz="2200" b="1" dirty="0">
                <a:cs typeface="B Nazanin" pitchFamily="2" charset="-78"/>
              </a:rPr>
              <a:t> </a:t>
            </a:r>
            <a:r>
              <a:rPr lang="fa-IR" sz="2200" b="1" dirty="0" smtClean="0">
                <a:cs typeface="B Nazanin" pitchFamily="2" charset="-78"/>
              </a:rPr>
              <a:t>تصفیه زیستی توسط جلبکها</a:t>
            </a:r>
            <a:r>
              <a:rPr lang="en-US" sz="2200" b="1" dirty="0" smtClean="0">
                <a:cs typeface="B Nazanin" pitchFamily="2" charset="-78"/>
              </a:rPr>
              <a:t> </a:t>
            </a:r>
            <a:r>
              <a:rPr lang="fa-IR" sz="2200" b="1" dirty="0">
                <a:cs typeface="B Nazanin" pitchFamily="2" charset="-78"/>
              </a:rPr>
              <a:t>استفاده شوند</a:t>
            </a:r>
            <a:r>
              <a:rPr lang="en-US" sz="2200" b="1" dirty="0">
                <a:cs typeface="B Nazanin" pitchFamily="2" charset="-78"/>
              </a:rPr>
              <a:t>. </a:t>
            </a:r>
            <a:r>
              <a:rPr lang="fa-IR" sz="2200" b="1" dirty="0">
                <a:cs typeface="B Nazanin" pitchFamily="2" charset="-78"/>
              </a:rPr>
              <a:t>اما در بین سه جلبک بیان شده، جنس کلرلا راندمان حذف بسیار بالاتری دارد.</a:t>
            </a:r>
          </a:p>
          <a:p>
            <a:pPr marL="82296" indent="0" algn="r" rtl="1">
              <a:buNone/>
            </a:pPr>
            <a:r>
              <a:rPr lang="fa-IR" sz="2200" b="1" dirty="0" smtClean="0">
                <a:cs typeface="B Nazanin" pitchFamily="2" charset="-78"/>
              </a:rPr>
              <a:t> </a:t>
            </a:r>
            <a:endParaRPr lang="fa-IR" sz="2200" b="1" dirty="0">
              <a:cs typeface="B Nazanin" pitchFamily="2" charset="-78"/>
            </a:endParaRPr>
          </a:p>
          <a:p>
            <a:pPr algn="r" rtl="1"/>
            <a:endParaRPr lang="fa-IR" sz="2200" b="1" dirty="0" smtClean="0"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56376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14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27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Box 32"/>
          <p:cNvSpPr txBox="1">
            <a:spLocks noGrp="1" noChangeArrowheads="1"/>
          </p:cNvSpPr>
          <p:nvPr>
            <p:ph idx="1"/>
          </p:nvPr>
        </p:nvSpPr>
        <p:spPr bwMode="auto">
          <a:xfrm>
            <a:off x="1435608" y="1447800"/>
            <a:ext cx="749808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en-US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4424354" y="1423970"/>
            <a:ext cx="437441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a-I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روشهای متداول تحقیق</a:t>
            </a:r>
            <a:endParaRPr lang="en-US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0" name="Freeform 3"/>
          <p:cNvSpPr>
            <a:spLocks noEditPoints="1"/>
          </p:cNvSpPr>
          <p:nvPr/>
        </p:nvSpPr>
        <p:spPr bwMode="gray">
          <a:xfrm>
            <a:off x="990600" y="1981200"/>
            <a:ext cx="5943600" cy="4038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fa-IR"/>
          </a:p>
        </p:txBody>
      </p:sp>
      <p:pic>
        <p:nvPicPr>
          <p:cNvPr id="1026" name="Picture 2" descr="C:\Users\User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44824"/>
            <a:ext cx="1361890" cy="914554"/>
          </a:xfrm>
          <a:prstGeom prst="rect">
            <a:avLst/>
          </a:prstGeom>
          <a:noFill/>
        </p:spPr>
      </p:pic>
      <p:pic>
        <p:nvPicPr>
          <p:cNvPr id="1027" name="Picture 3" descr="C:\Users\User\Desktop\downloa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80928"/>
            <a:ext cx="1586185" cy="963737"/>
          </a:xfrm>
          <a:prstGeom prst="rect">
            <a:avLst/>
          </a:prstGeom>
          <a:noFill/>
        </p:spPr>
      </p:pic>
      <p:pic>
        <p:nvPicPr>
          <p:cNvPr id="1028" name="Picture 4" descr="C:\Users\User\Desktop\download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89040"/>
            <a:ext cx="1623053" cy="929258"/>
          </a:xfrm>
          <a:prstGeom prst="rect">
            <a:avLst/>
          </a:prstGeom>
          <a:noFill/>
        </p:spPr>
      </p:pic>
      <p:pic>
        <p:nvPicPr>
          <p:cNvPr id="1029" name="Picture 5" descr="C:\Users\User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725144"/>
            <a:ext cx="1512168" cy="1006279"/>
          </a:xfrm>
          <a:prstGeom prst="rect">
            <a:avLst/>
          </a:prstGeom>
          <a:noFill/>
        </p:spPr>
      </p:pic>
      <p:pic>
        <p:nvPicPr>
          <p:cNvPr id="1030" name="Picture 6" descr="C:\Users\User\Desktop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5157192"/>
            <a:ext cx="1521891" cy="113994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7884368" y="6237947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15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0.25139 0.00416 L 0.01129 0.0041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1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139 0.00416 L 0.01129 0.0041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Koodak" pitchFamily="2" charset="-78"/>
              </a:rPr>
              <a:t>مواد و روش</a:t>
            </a:r>
            <a:endParaRPr lang="en-GB" sz="4800" dirty="0">
              <a:cs typeface="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349352"/>
          </a:xfrm>
        </p:spPr>
        <p:txBody>
          <a:bodyPr/>
          <a:lstStyle/>
          <a:p>
            <a:pPr algn="r" rtl="1">
              <a:buNone/>
            </a:pPr>
            <a:endParaRPr lang="fa-IR" dirty="0" smtClean="0">
              <a:cs typeface="Koodak" pitchFamily="2" charset="-78"/>
            </a:endParaRPr>
          </a:p>
          <a:p>
            <a:pPr algn="r" rtl="1"/>
            <a:endParaRPr lang="fa-IR" dirty="0" smtClean="0"/>
          </a:p>
          <a:p>
            <a:pPr>
              <a:buNone/>
            </a:pPr>
            <a:endParaRPr lang="en-GB" dirty="0"/>
          </a:p>
        </p:txBody>
      </p:sp>
      <p:pic>
        <p:nvPicPr>
          <p:cNvPr id="1027" name="Picture 3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0712" y="4231403"/>
            <a:ext cx="2973507" cy="1576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7833102" y="6212795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16</a:t>
            </a:r>
            <a:endParaRPr lang="en-GB" sz="3200" dirty="0">
              <a:solidFill>
                <a:schemeClr val="tx1"/>
              </a:solidFill>
            </a:endParaRPr>
          </a:p>
        </p:txBody>
      </p:sp>
      <p:grpSp>
        <p:nvGrpSpPr>
          <p:cNvPr id="8" name="Group 41"/>
          <p:cNvGrpSpPr>
            <a:grpSpLocks/>
          </p:cNvGrpSpPr>
          <p:nvPr/>
        </p:nvGrpSpPr>
        <p:grpSpPr bwMode="auto">
          <a:xfrm>
            <a:off x="2051720" y="1340768"/>
            <a:ext cx="6672336" cy="1019522"/>
            <a:chOff x="1499" y="1878"/>
            <a:chExt cx="3411" cy="309"/>
          </a:xfrm>
        </p:grpSpPr>
        <p:sp>
          <p:nvSpPr>
            <p:cNvPr id="9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69804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10" name="AutoShape 43"/>
            <p:cNvSpPr>
              <a:spLocks noChangeArrowheads="1"/>
            </p:cNvSpPr>
            <p:nvPr/>
          </p:nvSpPr>
          <p:spPr bwMode="gray">
            <a:xfrm>
              <a:off x="4513" y="1922"/>
              <a:ext cx="397" cy="264"/>
            </a:xfrm>
            <a:prstGeom prst="diamond">
              <a:avLst/>
            </a:prstGeom>
            <a:solidFill>
              <a:srgbClr val="92D05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1</a:t>
              </a:r>
              <a:endParaRPr lang="fa-IR" dirty="0">
                <a:cs typeface="+mn-cs"/>
              </a:endParaRPr>
            </a:p>
          </p:txBody>
        </p:sp>
        <p:sp>
          <p:nvSpPr>
            <p:cNvPr id="11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12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691680" y="1556792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تهیه میکروجلبک، استوک جلبک</a:t>
            </a:r>
          </a:p>
        </p:txBody>
      </p:sp>
      <p:grpSp>
        <p:nvGrpSpPr>
          <p:cNvPr id="14" name="Group 41"/>
          <p:cNvGrpSpPr>
            <a:grpSpLocks/>
          </p:cNvGrpSpPr>
          <p:nvPr/>
        </p:nvGrpSpPr>
        <p:grpSpPr bwMode="auto">
          <a:xfrm>
            <a:off x="1542795" y="2664565"/>
            <a:ext cx="7177016" cy="2695629"/>
            <a:chOff x="1425" y="1352"/>
            <a:chExt cx="3669" cy="817"/>
          </a:xfrm>
        </p:grpSpPr>
        <p:sp>
          <p:nvSpPr>
            <p:cNvPr id="15" name="AutoShape 42"/>
            <p:cNvSpPr>
              <a:spLocks noChangeArrowheads="1"/>
            </p:cNvSpPr>
            <p:nvPr/>
          </p:nvSpPr>
          <p:spPr bwMode="gray">
            <a:xfrm>
              <a:off x="1425" y="1396"/>
              <a:ext cx="3067" cy="243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16" name="AutoShape 43"/>
            <p:cNvSpPr>
              <a:spLocks noChangeArrowheads="1"/>
            </p:cNvSpPr>
            <p:nvPr/>
          </p:nvSpPr>
          <p:spPr bwMode="gray">
            <a:xfrm>
              <a:off x="4697" y="1352"/>
              <a:ext cx="397" cy="264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2</a:t>
              </a:r>
              <a:endParaRPr lang="fa-IR" dirty="0">
                <a:cs typeface="+mn-cs"/>
              </a:endParaRPr>
            </a:p>
          </p:txBody>
        </p:sp>
        <p:sp>
          <p:nvSpPr>
            <p:cNvPr id="17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18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3017363" y="2924944"/>
            <a:ext cx="44662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کشت میکرو جلبک در محیط کشت </a:t>
            </a:r>
            <a:r>
              <a:rPr lang="fa-IR" sz="2400" b="1" dirty="0" smtClean="0">
                <a:latin typeface="Times New Roman" pitchFamily="18" charset="0"/>
                <a:cs typeface="B Lotus" pitchFamily="2" charset="-78"/>
              </a:rPr>
              <a:t>مربوطه</a:t>
            </a:r>
            <a:r>
              <a:rPr lang="fa-IR" b="1" dirty="0" smtClean="0">
                <a:cs typeface="B Lotus" pitchFamily="2" charset="-78"/>
              </a:rPr>
              <a:t>.</a:t>
            </a:r>
            <a:endParaRPr lang="en-US" b="1" dirty="0" smtClean="0">
              <a:cs typeface="B Lotus" pitchFamily="2" charset="-78"/>
            </a:endParaRPr>
          </a:p>
        </p:txBody>
      </p:sp>
      <p:pic>
        <p:nvPicPr>
          <p:cNvPr id="1028" name="Picture 4" descr="&lt;strong&gt;&lt;em&gt;Scenedesmus&lt;/em&gt; (sewage pond), X640&lt;/strong&gt; Photo: Landcare Researc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139" y="4012380"/>
            <a:ext cx="2495963" cy="17855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lmas\Desktop\s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532" y="4048815"/>
            <a:ext cx="2497885" cy="17594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400" dirty="0" smtClean="0">
                <a:cs typeface="Koodak" pitchFamily="2" charset="-78"/>
              </a:rPr>
              <a:t>مواد و روش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781400"/>
          </a:xfrm>
        </p:spPr>
        <p:txBody>
          <a:bodyPr/>
          <a:lstStyle/>
          <a:p>
            <a:pPr algn="r" rtl="1"/>
            <a:endParaRPr lang="fa-IR" dirty="0" smtClean="0">
              <a:cs typeface="Koodak" pitchFamily="2" charset="-78"/>
            </a:endParaRPr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8148423" y="6165304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17</a:t>
            </a:r>
            <a:endParaRPr lang="en-GB" sz="3200" dirty="0">
              <a:solidFill>
                <a:schemeClr val="tx1"/>
              </a:solidFill>
            </a:endParaRPr>
          </a:p>
        </p:txBody>
      </p:sp>
      <p:grpSp>
        <p:nvGrpSpPr>
          <p:cNvPr id="8" name="Group 41"/>
          <p:cNvGrpSpPr>
            <a:grpSpLocks/>
          </p:cNvGrpSpPr>
          <p:nvPr/>
        </p:nvGrpSpPr>
        <p:grpSpPr bwMode="auto">
          <a:xfrm>
            <a:off x="2051720" y="1052733"/>
            <a:ext cx="6320234" cy="1085510"/>
            <a:chOff x="1499" y="1878"/>
            <a:chExt cx="3231" cy="329"/>
          </a:xfrm>
        </p:grpSpPr>
        <p:sp>
          <p:nvSpPr>
            <p:cNvPr id="9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10" name="AutoShape 43"/>
            <p:cNvSpPr>
              <a:spLocks noChangeArrowheads="1"/>
            </p:cNvSpPr>
            <p:nvPr/>
          </p:nvSpPr>
          <p:spPr bwMode="gray">
            <a:xfrm>
              <a:off x="4333" y="1943"/>
              <a:ext cx="397" cy="264"/>
            </a:xfrm>
            <a:prstGeom prst="diamond">
              <a:avLst/>
            </a:prstGeom>
            <a:solidFill>
              <a:srgbClr val="FF000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3</a:t>
              </a:r>
              <a:endParaRPr lang="fa-IR" dirty="0">
                <a:cs typeface="+mn-cs"/>
              </a:endParaRPr>
            </a:p>
          </p:txBody>
        </p:sp>
        <p:sp>
          <p:nvSpPr>
            <p:cNvPr id="11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12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2483768" y="1556792"/>
            <a:ext cx="4716016" cy="52322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cs typeface="B Lotus" pitchFamily="2" charset="-78"/>
              </a:rPr>
              <a:t>تهیه نمونه پساب و فاضلاب شهری</a:t>
            </a:r>
          </a:p>
        </p:txBody>
      </p:sp>
      <p:grpSp>
        <p:nvGrpSpPr>
          <p:cNvPr id="14" name="Group 41"/>
          <p:cNvGrpSpPr>
            <a:grpSpLocks/>
          </p:cNvGrpSpPr>
          <p:nvPr/>
        </p:nvGrpSpPr>
        <p:grpSpPr bwMode="auto">
          <a:xfrm>
            <a:off x="1115616" y="2204864"/>
            <a:ext cx="7256338" cy="1085510"/>
            <a:chOff x="1499" y="1878"/>
            <a:chExt cx="3231" cy="329"/>
          </a:xfrm>
        </p:grpSpPr>
        <p:sp>
          <p:nvSpPr>
            <p:cNvPr id="15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16" name="AutoShape 43"/>
            <p:cNvSpPr>
              <a:spLocks noChangeArrowheads="1"/>
            </p:cNvSpPr>
            <p:nvPr/>
          </p:nvSpPr>
          <p:spPr bwMode="gray">
            <a:xfrm>
              <a:off x="4333" y="1943"/>
              <a:ext cx="397" cy="264"/>
            </a:xfrm>
            <a:prstGeom prst="diamond">
              <a:avLst/>
            </a:prstGeom>
            <a:solidFill>
              <a:srgbClr val="00B0F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4</a:t>
              </a:r>
              <a:endParaRPr lang="fa-IR" dirty="0">
                <a:cs typeface="+mn-cs"/>
              </a:endParaRPr>
            </a:p>
          </p:txBody>
        </p:sp>
        <p:sp>
          <p:nvSpPr>
            <p:cNvPr id="17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18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1077934" y="2636912"/>
            <a:ext cx="6230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فیلتر و رقیق سازی پساب و فاضلاب به کمک آب مقطر </a:t>
            </a:r>
          </a:p>
        </p:txBody>
      </p:sp>
      <p:pic>
        <p:nvPicPr>
          <p:cNvPr id="1026" name="Picture 2" descr="نتیجه تصویری برای فاضلاب شهر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39"/>
            <a:ext cx="3054424" cy="2168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نتیجه تصویری برای تصفیه زیستی فاضلاب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368" y="3789040"/>
            <a:ext cx="2890959" cy="2168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3861048"/>
            <a:ext cx="7458032" cy="2747392"/>
          </a:xfrm>
        </p:spPr>
        <p:txBody>
          <a:bodyPr/>
          <a:lstStyle/>
          <a:p>
            <a:pPr algn="ctr">
              <a:buNone/>
            </a:pPr>
            <a:r>
              <a:rPr lang="fa-IR" b="1" dirty="0" smtClean="0">
                <a:cs typeface="Koodak" pitchFamily="2" charset="-78"/>
              </a:rPr>
              <a:t>ارائه دهنده: مهتاب خلجی</a:t>
            </a:r>
          </a:p>
          <a:p>
            <a:pPr algn="ctr">
              <a:buNone/>
            </a:pPr>
            <a:r>
              <a:rPr lang="fa-IR" sz="2400" b="1" dirty="0" smtClean="0">
                <a:cs typeface="Koodak" pitchFamily="2" charset="-78"/>
              </a:rPr>
              <a:t>پروپوزال دکتری شیلات: تولید و بهره برداری آبزیان</a:t>
            </a:r>
          </a:p>
          <a:p>
            <a:pPr algn="ctr">
              <a:buNone/>
            </a:pPr>
            <a:r>
              <a:rPr lang="fa-IR" sz="2400" b="1" dirty="0" smtClean="0">
                <a:cs typeface="Koodak" pitchFamily="2" charset="-78"/>
              </a:rPr>
              <a:t>استاد راهنما:  دکترسید عباس حسینی</a:t>
            </a:r>
            <a:endParaRPr lang="en-GB" sz="2400" b="1" dirty="0">
              <a:cs typeface="Koodak" pitchFamily="2" charset="-78"/>
            </a:endParaRPr>
          </a:p>
        </p:txBody>
      </p:sp>
      <p:pic>
        <p:nvPicPr>
          <p:cNvPr id="4" name="Picture 2" descr="C:\Users\Sony\Desktop\New folder (2)\New folder (4)\univ_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21336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15616" y="2204864"/>
            <a:ext cx="7704856" cy="9144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chemeClr val="tx1"/>
                </a:solidFill>
                <a:cs typeface="Koodak" pitchFamily="2" charset="-78"/>
              </a:rPr>
              <a:t> ارزیابی </a:t>
            </a:r>
            <a:r>
              <a:rPr lang="fa-IR" sz="2400" b="1" dirty="0">
                <a:solidFill>
                  <a:schemeClr val="tx1"/>
                </a:solidFill>
                <a:cs typeface="Koodak" pitchFamily="2" charset="-78"/>
              </a:rPr>
              <a:t>پتانسیل تولید بیودیزل از </a:t>
            </a:r>
            <a:r>
              <a:rPr lang="fa-IR" sz="2400" b="1" dirty="0" smtClean="0">
                <a:solidFill>
                  <a:schemeClr val="tx1"/>
                </a:solidFill>
                <a:cs typeface="Koodak" pitchFamily="2" charset="-78"/>
              </a:rPr>
              <a:t>جلبک </a:t>
            </a:r>
            <a:r>
              <a:rPr lang="en-US" sz="2400" b="1" i="1" dirty="0" smtClean="0">
                <a:solidFill>
                  <a:schemeClr val="tx1"/>
                </a:solidFill>
                <a:cs typeface="Koodak" pitchFamily="2" charset="-78"/>
              </a:rPr>
              <a:t>Chlorella </a:t>
            </a:r>
            <a:r>
              <a:rPr lang="en-US" sz="2400" b="1" i="1" dirty="0" err="1" smtClean="0">
                <a:solidFill>
                  <a:schemeClr val="tx1"/>
                </a:solidFill>
                <a:cs typeface="Koodak" pitchFamily="2" charset="-78"/>
              </a:rPr>
              <a:t>Volgaris</a:t>
            </a:r>
            <a:r>
              <a:rPr lang="fa-IR" sz="2400" b="1" dirty="0" smtClean="0">
                <a:solidFill>
                  <a:schemeClr val="tx1"/>
                </a:solidFill>
                <a:cs typeface="Koodak" pitchFamily="2" charset="-78"/>
              </a:rPr>
              <a:t>سازش </a:t>
            </a:r>
            <a:r>
              <a:rPr lang="fa-IR" sz="2400" b="1" dirty="0">
                <a:solidFill>
                  <a:schemeClr val="tx1"/>
                </a:solidFill>
                <a:cs typeface="Koodak" pitchFamily="2" charset="-78"/>
              </a:rPr>
              <a:t>یافته در پساب صنایع </a:t>
            </a:r>
            <a:r>
              <a:rPr lang="fa-IR" sz="2400" b="1" dirty="0" smtClean="0">
                <a:solidFill>
                  <a:schemeClr val="tx1"/>
                </a:solidFill>
                <a:cs typeface="Koodak" pitchFamily="2" charset="-78"/>
              </a:rPr>
              <a:t>لبنی</a:t>
            </a:r>
            <a:endParaRPr lang="en-GB" sz="2400" dirty="0">
              <a:solidFill>
                <a:schemeClr val="tx1"/>
              </a:solidFill>
              <a:cs typeface="Koodak" pitchFamily="2" charset="-78"/>
            </a:endParaRPr>
          </a:p>
        </p:txBody>
      </p:sp>
      <p:pic>
        <p:nvPicPr>
          <p:cNvPr id="6" name="Content Placeholder 5" descr="Picture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21" y="0"/>
            <a:ext cx="9124979" cy="6857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644008" y="1772816"/>
            <a:ext cx="187220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395536" y="1844824"/>
            <a:ext cx="856895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 smtClean="0">
                <a:solidFill>
                  <a:schemeClr val="tx1"/>
                </a:solidFill>
              </a:rPr>
              <a:t>تصفیه بیولوژیکی فاضلابهای شهری از طریق ریزجلبک ها</a:t>
            </a:r>
            <a:endParaRPr lang="en-GB" sz="2800" b="1" dirty="0" smtClean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76128" y="1277144"/>
            <a:ext cx="50188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23728" y="3140968"/>
            <a:ext cx="501885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</a:rPr>
              <a:t>پژوهشگر:</a:t>
            </a:r>
            <a:endParaRPr lang="en-GB" sz="32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1520" y="4221088"/>
            <a:ext cx="853244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1520" y="5229200"/>
            <a:ext cx="853244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 smtClean="0">
                <a:cs typeface="Koodak" pitchFamily="2" charset="-78"/>
              </a:rPr>
              <a:t>مواد و روش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7182" y="1436712"/>
            <a:ext cx="7498080" cy="4800600"/>
          </a:xfrm>
        </p:spPr>
        <p:txBody>
          <a:bodyPr/>
          <a:lstStyle/>
          <a:p>
            <a:pPr algn="r" rtl="1"/>
            <a:endParaRPr lang="fa-IR" dirty="0" smtClean="0">
              <a:cs typeface="Koodak" pitchFamily="2" charset="-78"/>
            </a:endParaRPr>
          </a:p>
          <a:p>
            <a:pPr algn="r" rtl="1">
              <a:buNone/>
            </a:pPr>
            <a:endParaRPr lang="fa-IR" dirty="0" smtClean="0">
              <a:cs typeface="Koodak" pitchFamily="2" charset="-78"/>
            </a:endParaRPr>
          </a:p>
          <a:p>
            <a:pPr algn="r" rtl="1">
              <a:buNone/>
            </a:pP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829227" y="6224518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18</a:t>
            </a:r>
            <a:endParaRPr lang="en-GB" sz="3200" dirty="0">
              <a:solidFill>
                <a:schemeClr val="tx1"/>
              </a:solidFill>
            </a:endParaRPr>
          </a:p>
        </p:txBody>
      </p: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1547664" y="1628800"/>
            <a:ext cx="7184330" cy="1085510"/>
            <a:chOff x="1499" y="1878"/>
            <a:chExt cx="3231" cy="329"/>
          </a:xfrm>
        </p:grpSpPr>
        <p:sp>
          <p:nvSpPr>
            <p:cNvPr id="8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9" name="AutoShape 43"/>
            <p:cNvSpPr>
              <a:spLocks noChangeArrowheads="1"/>
            </p:cNvSpPr>
            <p:nvPr/>
          </p:nvSpPr>
          <p:spPr bwMode="gray">
            <a:xfrm>
              <a:off x="4333" y="1943"/>
              <a:ext cx="397" cy="264"/>
            </a:xfrm>
            <a:prstGeom prst="diamond">
              <a:avLst/>
            </a:prstGeom>
            <a:solidFill>
              <a:srgbClr val="FFFF0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5</a:t>
              </a:r>
              <a:endParaRPr lang="fa-IR" dirty="0">
                <a:cs typeface="+mn-cs"/>
              </a:endParaRPr>
            </a:p>
          </p:txBody>
        </p:sp>
        <p:sp>
          <p:nvSpPr>
            <p:cNvPr id="10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11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63688" y="1844824"/>
            <a:ext cx="5832648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کشت دوز معینی جلبک در یک زمان </a:t>
            </a:r>
            <a:r>
              <a:rPr lang="fa-IR" sz="2400" b="1" dirty="0">
                <a:cs typeface="B Lotus" pitchFamily="2" charset="-78"/>
              </a:rPr>
              <a:t>م</a:t>
            </a:r>
            <a:r>
              <a:rPr lang="fa-IR" sz="2400" b="1" dirty="0" smtClean="0">
                <a:cs typeface="B Lotus" pitchFamily="2" charset="-78"/>
              </a:rPr>
              <a:t>شخص در رقت های مختلف فاضلاب و پساب</a:t>
            </a:r>
            <a:r>
              <a:rPr lang="fa-IR" b="1" dirty="0" smtClean="0">
                <a:cs typeface="B Lotus" pitchFamily="2" charset="-78"/>
              </a:rPr>
              <a:t>.</a:t>
            </a:r>
          </a:p>
        </p:txBody>
      </p:sp>
      <p:grpSp>
        <p:nvGrpSpPr>
          <p:cNvPr id="25" name="Group 41"/>
          <p:cNvGrpSpPr>
            <a:grpSpLocks/>
          </p:cNvGrpSpPr>
          <p:nvPr/>
        </p:nvGrpSpPr>
        <p:grpSpPr bwMode="auto">
          <a:xfrm>
            <a:off x="1547664" y="2780928"/>
            <a:ext cx="7184330" cy="1368152"/>
            <a:chOff x="1499" y="1878"/>
            <a:chExt cx="3231" cy="329"/>
          </a:xfrm>
        </p:grpSpPr>
        <p:sp>
          <p:nvSpPr>
            <p:cNvPr id="26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27" name="AutoShape 43"/>
            <p:cNvSpPr>
              <a:spLocks noChangeArrowheads="1"/>
            </p:cNvSpPr>
            <p:nvPr/>
          </p:nvSpPr>
          <p:spPr bwMode="gray">
            <a:xfrm>
              <a:off x="4333" y="1943"/>
              <a:ext cx="397" cy="264"/>
            </a:xfrm>
            <a:prstGeom prst="diamond">
              <a:avLst/>
            </a:prstGeom>
            <a:solidFill>
              <a:srgbClr val="00B0F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6</a:t>
              </a:r>
              <a:endParaRPr lang="fa-IR" dirty="0">
                <a:cs typeface="+mn-cs"/>
              </a:endParaRPr>
            </a:p>
          </p:txBody>
        </p:sp>
        <p:sp>
          <p:nvSpPr>
            <p:cNvPr id="28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29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1907704" y="3284984"/>
            <a:ext cx="5580112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کشت دوزهای مختلف جلبک در یک رقت ثابتی از پساب و فاضلاب در یک زمان مشخص</a:t>
            </a:r>
            <a:endParaRPr lang="en-GB" sz="2400" b="1" dirty="0" smtClean="0">
              <a:cs typeface="B Lotus" pitchFamily="2" charset="-78"/>
            </a:endParaRPr>
          </a:p>
        </p:txBody>
      </p:sp>
      <p:grpSp>
        <p:nvGrpSpPr>
          <p:cNvPr id="31" name="Group 41"/>
          <p:cNvGrpSpPr>
            <a:grpSpLocks/>
          </p:cNvGrpSpPr>
          <p:nvPr/>
        </p:nvGrpSpPr>
        <p:grpSpPr bwMode="auto">
          <a:xfrm>
            <a:off x="1475656" y="4365104"/>
            <a:ext cx="7184330" cy="1368152"/>
            <a:chOff x="1499" y="1878"/>
            <a:chExt cx="3231" cy="329"/>
          </a:xfrm>
        </p:grpSpPr>
        <p:sp>
          <p:nvSpPr>
            <p:cNvPr id="32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33" name="AutoShape 43"/>
            <p:cNvSpPr>
              <a:spLocks noChangeArrowheads="1"/>
            </p:cNvSpPr>
            <p:nvPr/>
          </p:nvSpPr>
          <p:spPr bwMode="gray">
            <a:xfrm>
              <a:off x="4333" y="1943"/>
              <a:ext cx="397" cy="264"/>
            </a:xfrm>
            <a:prstGeom prst="diamond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/>
                <a:t>7</a:t>
              </a:r>
              <a:endParaRPr lang="fa-IR" dirty="0">
                <a:cs typeface="+mn-cs"/>
              </a:endParaRPr>
            </a:p>
          </p:txBody>
        </p:sp>
        <p:sp>
          <p:nvSpPr>
            <p:cNvPr id="34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35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2051720" y="4653136"/>
            <a:ext cx="5436096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دوز معینی از جلبک را در زمانهای مختلف در رقت ثابتی از فاضلاب کشت می دهیم.</a:t>
            </a:r>
            <a:endParaRPr lang="en-GB" sz="2400" b="1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fa-IR" b="1" dirty="0">
                <a:cs typeface="B Nazanin" pitchFamily="2" charset="-78"/>
              </a:rPr>
              <a:t>کشت جلبکها</a:t>
            </a:r>
            <a:endParaRPr lang="en-US" b="1" dirty="0">
              <a:cs typeface="B Nazanin" pitchFamily="2" charset="-78"/>
            </a:endParaRPr>
          </a:p>
        </p:txBody>
      </p:sp>
      <p:pic>
        <p:nvPicPr>
          <p:cNvPr id="4" name="Picture 4" descr="C:\Users\almas\Desktop\Microcystis-algae_3_aq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3168352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lmas\Desktop\rozaweb.com-algae-پرورش-جلبک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240906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lmas\Desktop\1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77073"/>
            <a:ext cx="3024336" cy="1810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lmas\Desktop\18196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01227"/>
            <a:ext cx="3057134" cy="1785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956376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19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44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 smtClean="0">
                <a:cs typeface="Koodak" pitchFamily="2" charset="-78"/>
              </a:rPr>
              <a:t>مواد و روش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412776"/>
            <a:ext cx="7498080" cy="4800600"/>
          </a:xfrm>
        </p:spPr>
        <p:txBody>
          <a:bodyPr>
            <a:normAutofit/>
          </a:bodyPr>
          <a:lstStyle/>
          <a:p>
            <a:pPr algn="r" rtl="1"/>
            <a:endParaRPr lang="fa-IR" dirty="0" smtClean="0">
              <a:cs typeface="Koodak" pitchFamily="2" charset="-78"/>
            </a:endParaRPr>
          </a:p>
          <a:p>
            <a:pPr lvl="5" algn="r" rtl="1"/>
            <a:endParaRPr lang="fa-IR" dirty="0" smtClean="0">
              <a:cs typeface="Koodak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14294" y="6165304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20</a:t>
            </a:r>
            <a:endParaRPr lang="en-GB" sz="3200" dirty="0">
              <a:solidFill>
                <a:schemeClr val="tx1"/>
              </a:solidFill>
            </a:endParaRPr>
          </a:p>
        </p:txBody>
      </p: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1331640" y="980728"/>
            <a:ext cx="7544370" cy="1368152"/>
            <a:chOff x="1499" y="1878"/>
            <a:chExt cx="3231" cy="329"/>
          </a:xfrm>
        </p:grpSpPr>
        <p:sp>
          <p:nvSpPr>
            <p:cNvPr id="8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9" name="AutoShape 43"/>
            <p:cNvSpPr>
              <a:spLocks noChangeArrowheads="1"/>
            </p:cNvSpPr>
            <p:nvPr/>
          </p:nvSpPr>
          <p:spPr bwMode="gray">
            <a:xfrm>
              <a:off x="4316" y="1943"/>
              <a:ext cx="414" cy="264"/>
            </a:xfrm>
            <a:prstGeom prst="diamond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8</a:t>
              </a:r>
              <a:endParaRPr lang="fa-IR" dirty="0">
                <a:cs typeface="+mn-cs"/>
              </a:endParaRPr>
            </a:p>
          </p:txBody>
        </p:sp>
        <p:sp>
          <p:nvSpPr>
            <p:cNvPr id="10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11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902564" y="1206989"/>
            <a:ext cx="5868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Lotus" pitchFamily="2" charset="-78"/>
              </a:rPr>
              <a:t>اندازه گیری پارامترهای </a:t>
            </a:r>
            <a:r>
              <a:rPr lang="en-US" sz="2400" b="1" dirty="0" smtClean="0">
                <a:cs typeface="B Lotus" pitchFamily="2" charset="-78"/>
              </a:rPr>
              <a:t>BOD,COD, TS</a:t>
            </a:r>
            <a:r>
              <a:rPr lang="fa-IR" sz="2400" b="1" dirty="0" smtClean="0">
                <a:cs typeface="B Lotus" pitchFamily="2" charset="-78"/>
              </a:rPr>
              <a:t> و مواد مغذی  </a:t>
            </a:r>
            <a:r>
              <a:rPr lang="en-US" sz="2400" b="1" dirty="0" smtClean="0">
                <a:cs typeface="B Lotus" pitchFamily="2" charset="-78"/>
              </a:rPr>
              <a:t>N</a:t>
            </a:r>
            <a:r>
              <a:rPr lang="fa-IR" sz="2400" b="1" dirty="0" smtClean="0">
                <a:cs typeface="B Lotus" pitchFamily="2" charset="-78"/>
              </a:rPr>
              <a:t>و</a:t>
            </a:r>
            <a:r>
              <a:rPr lang="en-US" sz="2400" b="1" dirty="0" smtClean="0">
                <a:cs typeface="B Lotus" pitchFamily="2" charset="-78"/>
              </a:rPr>
              <a:t> P</a:t>
            </a:r>
            <a:r>
              <a:rPr lang="fa-IR" sz="2400" b="1" dirty="0" smtClean="0">
                <a:cs typeface="B Lotus" pitchFamily="2" charset="-78"/>
              </a:rPr>
              <a:t>(نیترات، نیتریت، آمونیاک، آمونیوم، فسفات، سیلیکات، پروتئین و میزان </a:t>
            </a:r>
            <a:r>
              <a:rPr lang="fa-IR" sz="2400" b="1" dirty="0">
                <a:cs typeface="B Lotus" pitchFamily="2" charset="-78"/>
              </a:rPr>
              <a:t>چربی) </a:t>
            </a:r>
            <a:r>
              <a:rPr lang="fa-IR" sz="2400" b="1" dirty="0" smtClean="0">
                <a:cs typeface="B Lotus" pitchFamily="2" charset="-78"/>
              </a:rPr>
              <a:t>در تیمارهای مختلف.</a:t>
            </a:r>
          </a:p>
        </p:txBody>
      </p:sp>
      <p:grpSp>
        <p:nvGrpSpPr>
          <p:cNvPr id="23" name="Group 41"/>
          <p:cNvGrpSpPr>
            <a:grpSpLocks/>
          </p:cNvGrpSpPr>
          <p:nvPr/>
        </p:nvGrpSpPr>
        <p:grpSpPr bwMode="auto">
          <a:xfrm>
            <a:off x="1331640" y="2132856"/>
            <a:ext cx="7812361" cy="1368152"/>
            <a:chOff x="1680" y="1878"/>
            <a:chExt cx="3050" cy="329"/>
          </a:xfrm>
        </p:grpSpPr>
        <p:sp>
          <p:nvSpPr>
            <p:cNvPr id="24" name="AutoShape 42"/>
            <p:cNvSpPr>
              <a:spLocks noChangeArrowheads="1"/>
            </p:cNvSpPr>
            <p:nvPr/>
          </p:nvSpPr>
          <p:spPr bwMode="gray">
            <a:xfrm>
              <a:off x="2285" y="1944"/>
              <a:ext cx="1987" cy="24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25" name="AutoShape 43"/>
            <p:cNvSpPr>
              <a:spLocks noChangeArrowheads="1"/>
            </p:cNvSpPr>
            <p:nvPr/>
          </p:nvSpPr>
          <p:spPr bwMode="gray">
            <a:xfrm>
              <a:off x="4271" y="1943"/>
              <a:ext cx="459" cy="264"/>
            </a:xfrm>
            <a:prstGeom prst="diamond">
              <a:avLst/>
            </a:prstGeom>
            <a:solidFill>
              <a:srgbClr val="92D05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fa-IR" dirty="0" smtClean="0">
                  <a:cs typeface="+mn-cs"/>
                </a:rPr>
                <a:t>9</a:t>
              </a:r>
              <a:endParaRPr lang="fa-IR" dirty="0">
                <a:cs typeface="+mn-cs"/>
              </a:endParaRPr>
            </a:p>
          </p:txBody>
        </p:sp>
        <p:sp>
          <p:nvSpPr>
            <p:cNvPr id="26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27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1"/>
          <p:cNvGrpSpPr>
            <a:grpSpLocks/>
          </p:cNvGrpSpPr>
          <p:nvPr/>
        </p:nvGrpSpPr>
        <p:grpSpPr bwMode="auto">
          <a:xfrm>
            <a:off x="1691680" y="3573016"/>
            <a:ext cx="7184330" cy="1368152"/>
            <a:chOff x="1499" y="1878"/>
            <a:chExt cx="3231" cy="329"/>
          </a:xfrm>
        </p:grpSpPr>
        <p:sp>
          <p:nvSpPr>
            <p:cNvPr id="42" name="AutoShape 42"/>
            <p:cNvSpPr>
              <a:spLocks noChangeArrowheads="1"/>
            </p:cNvSpPr>
            <p:nvPr/>
          </p:nvSpPr>
          <p:spPr bwMode="gray">
            <a:xfrm>
              <a:off x="1499" y="1944"/>
              <a:ext cx="2773" cy="243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endParaRPr lang="fa-IR">
                <a:cs typeface="+mn-cs"/>
              </a:endParaRPr>
            </a:p>
          </p:txBody>
        </p:sp>
        <p:sp>
          <p:nvSpPr>
            <p:cNvPr id="43" name="AutoShape 43"/>
            <p:cNvSpPr>
              <a:spLocks noChangeArrowheads="1"/>
            </p:cNvSpPr>
            <p:nvPr/>
          </p:nvSpPr>
          <p:spPr bwMode="gray">
            <a:xfrm>
              <a:off x="4284" y="1943"/>
              <a:ext cx="446" cy="264"/>
            </a:xfrm>
            <a:prstGeom prst="diamond">
              <a:avLst/>
            </a:prstGeom>
            <a:solidFill>
              <a:srgbClr val="0070C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 rtl="0">
                <a:defRPr/>
              </a:pPr>
              <a:r>
                <a:rPr lang="en-US" dirty="0" smtClean="0"/>
                <a:t>10</a:t>
              </a:r>
              <a:endParaRPr lang="fa-IR" dirty="0">
                <a:cs typeface="+mn-cs"/>
              </a:endParaRPr>
            </a:p>
          </p:txBody>
        </p:sp>
        <p:sp>
          <p:nvSpPr>
            <p:cNvPr id="44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 eaLnBrk="0" hangingPunct="0"/>
              <a:endParaRPr lang="fa-IR" b="1">
                <a:solidFill>
                  <a:schemeClr val="bg1"/>
                </a:solidFill>
              </a:endParaRPr>
            </a:p>
          </p:txBody>
        </p:sp>
        <p:sp>
          <p:nvSpPr>
            <p:cNvPr id="45" name="Text Box 45"/>
            <p:cNvSpPr txBox="1">
              <a:spLocks noChangeArrowheads="1"/>
            </p:cNvSpPr>
            <p:nvPr/>
          </p:nvSpPr>
          <p:spPr bwMode="gray">
            <a:xfrm>
              <a:off x="4266" y="1878"/>
              <a:ext cx="116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rtl="0" eaLnBrk="0" hangingPunct="0"/>
              <a:endParaRPr lang="fa-IR" sz="2400">
                <a:solidFill>
                  <a:schemeClr val="bg1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2262604" y="3946177"/>
            <a:ext cx="5148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Lotus" pitchFamily="2" charset="-78"/>
              </a:rPr>
              <a:t>آنالیز داده </a:t>
            </a:r>
            <a:r>
              <a:rPr lang="fa-IR" sz="2400" b="1" dirty="0" smtClean="0">
                <a:cs typeface="B Lotus" pitchFamily="2" charset="-78"/>
              </a:rPr>
              <a:t>ها به کمک نرم افزار </a:t>
            </a:r>
            <a:r>
              <a:rPr lang="en-US" sz="2400" b="1" dirty="0" smtClean="0">
                <a:cs typeface="B Lotus" pitchFamily="2" charset="-78"/>
              </a:rPr>
              <a:t>SPSS</a:t>
            </a:r>
            <a:r>
              <a:rPr lang="fa-IR" sz="2400" b="1" dirty="0" smtClean="0">
                <a:cs typeface="B Lotus" pitchFamily="2" charset="-78"/>
              </a:rPr>
              <a:t> و مقایسه میانگین ها با آزمون دانکن.</a:t>
            </a:r>
            <a:endParaRPr lang="en-GB" sz="2400" b="1" dirty="0">
              <a:cs typeface="B Lotus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31840" y="2403831"/>
            <a:ext cx="4712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b="1" dirty="0" smtClean="0">
                <a:cs typeface="B Lotus" pitchFamily="2" charset="-78"/>
              </a:rPr>
              <a:t>اندازه گیری رشد ریزجلبکها </a:t>
            </a:r>
            <a:r>
              <a:rPr lang="fa-IR" sz="2400" b="1" dirty="0">
                <a:cs typeface="B Lotus" pitchFamily="2" charset="-78"/>
              </a:rPr>
              <a:t>در پسابها </a:t>
            </a:r>
            <a:r>
              <a:rPr lang="fa-IR" sz="2400" b="1" dirty="0" smtClean="0">
                <a:cs typeface="B Lotus" pitchFamily="2" charset="-78"/>
              </a:rPr>
              <a:t>با </a:t>
            </a:r>
            <a:r>
              <a:rPr lang="fa-IR" sz="2400" b="1" dirty="0">
                <a:cs typeface="B Lotus" pitchFamily="2" charset="-78"/>
              </a:rPr>
              <a:t>استفاده از </a:t>
            </a:r>
            <a:r>
              <a:rPr lang="fa-IR" sz="2400" b="1" dirty="0" smtClean="0">
                <a:cs typeface="B Lotus" pitchFamily="2" charset="-78"/>
              </a:rPr>
              <a:t>جذب نوری دستگاه  </a:t>
            </a:r>
            <a:r>
              <a:rPr lang="fa-IR" sz="2400" b="1" dirty="0">
                <a:cs typeface="B Lotus" pitchFamily="2" charset="-78"/>
              </a:rPr>
              <a:t>اسپکتروفتومتر در 420 </a:t>
            </a:r>
            <a:r>
              <a:rPr lang="fa-IR" sz="2400" b="1" dirty="0" smtClean="0">
                <a:cs typeface="B Lotus" pitchFamily="2" charset="-78"/>
              </a:rPr>
              <a:t>نانومتر</a:t>
            </a:r>
            <a:endParaRPr lang="en-US" sz="2400" b="1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نتیجه گیری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  <a:solidFill>
            <a:schemeClr val="accent2"/>
          </a:solidFill>
        </p:spPr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sz="2400" b="1" dirty="0">
                <a:cs typeface="B Lotus" pitchFamily="2" charset="-78"/>
              </a:rPr>
              <a:t>توانایی بالایی </a:t>
            </a:r>
            <a:r>
              <a:rPr lang="ar-SA" sz="2400" b="1" dirty="0" smtClean="0">
                <a:cs typeface="B Lotus" pitchFamily="2" charset="-78"/>
              </a:rPr>
              <a:t>جلبک </a:t>
            </a:r>
            <a:r>
              <a:rPr lang="ar-SA" sz="2400" b="1" dirty="0">
                <a:cs typeface="B Lotus" pitchFamily="2" charset="-78"/>
              </a:rPr>
              <a:t>ها </a:t>
            </a:r>
            <a:r>
              <a:rPr lang="ar-SA" sz="2400" b="1" dirty="0" smtClean="0">
                <a:cs typeface="B Lotus" pitchFamily="2" charset="-78"/>
              </a:rPr>
              <a:t>در </a:t>
            </a:r>
            <a:r>
              <a:rPr lang="ar-SA" sz="2400" b="1" dirty="0">
                <a:cs typeface="B Lotus" pitchFamily="2" charset="-78"/>
              </a:rPr>
              <a:t>حذف فسفات از فاضلاب </a:t>
            </a:r>
            <a:r>
              <a:rPr lang="fa-IR" sz="2400" b="1" dirty="0" smtClean="0">
                <a:cs typeface="B Lotus" pitchFamily="2" charset="-78"/>
              </a:rPr>
              <a:t>شهری</a:t>
            </a:r>
          </a:p>
          <a:p>
            <a:pPr marL="82296" indent="0" algn="r" rtl="1">
              <a:buNone/>
            </a:pPr>
            <a:endParaRPr lang="fa-IR" sz="2400" b="1" dirty="0" smtClean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2400" b="1" dirty="0">
                <a:cs typeface="B Lotus" pitchFamily="2" charset="-78"/>
              </a:rPr>
              <a:t>توانایی </a:t>
            </a:r>
            <a:r>
              <a:rPr lang="ar-SA" sz="2400" b="1" dirty="0" smtClean="0">
                <a:cs typeface="B Lotus" pitchFamily="2" charset="-78"/>
              </a:rPr>
              <a:t>بیشتر</a:t>
            </a:r>
            <a:r>
              <a:rPr lang="fa-IR" sz="2400" b="1" dirty="0" smtClean="0">
                <a:cs typeface="B Lotus" pitchFamily="2" charset="-78"/>
              </a:rPr>
              <a:t> </a:t>
            </a:r>
            <a:r>
              <a:rPr lang="ar-SA" sz="2400" b="1" dirty="0" smtClean="0">
                <a:cs typeface="B Lotus" pitchFamily="2" charset="-78"/>
              </a:rPr>
              <a:t>جلبک </a:t>
            </a:r>
            <a:r>
              <a:rPr lang="ar-SA" sz="2400" b="1" dirty="0">
                <a:cs typeface="B Lotus" pitchFamily="2" charset="-78"/>
              </a:rPr>
              <a:t>کلرلا ولگاریس </a:t>
            </a:r>
            <a:r>
              <a:rPr lang="ar-SA" sz="2400" b="1" dirty="0" smtClean="0">
                <a:cs typeface="B Lotus" pitchFamily="2" charset="-78"/>
              </a:rPr>
              <a:t>در </a:t>
            </a:r>
            <a:r>
              <a:rPr lang="ar-SA" sz="2400" b="1" dirty="0">
                <a:cs typeface="B Lotus" pitchFamily="2" charset="-78"/>
              </a:rPr>
              <a:t>کاهش فسفات از فاضلاب </a:t>
            </a:r>
            <a:r>
              <a:rPr lang="fa-IR" sz="2400" b="1" dirty="0" smtClean="0">
                <a:cs typeface="B Lotus" pitchFamily="2" charset="-78"/>
              </a:rPr>
              <a:t>شهری</a:t>
            </a:r>
          </a:p>
          <a:p>
            <a:pPr marL="82296" indent="0" algn="r" rtl="1">
              <a:buNone/>
            </a:pPr>
            <a:endParaRPr lang="fa-IR" sz="2400" b="1" dirty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sz="2400" b="1" dirty="0" smtClean="0">
                <a:cs typeface="B Lotus" pitchFamily="2" charset="-78"/>
              </a:rPr>
              <a:t>مورد استفاده قرار گرفتن جلبکها، </a:t>
            </a:r>
            <a:r>
              <a:rPr lang="ar-SA" sz="2400" b="1" dirty="0" smtClean="0">
                <a:cs typeface="B Lotus" pitchFamily="2" charset="-78"/>
              </a:rPr>
              <a:t>برای </a:t>
            </a:r>
            <a:r>
              <a:rPr lang="ar-SA" sz="2400" b="1" dirty="0">
                <a:cs typeface="B Lotus" pitchFamily="2" charset="-78"/>
              </a:rPr>
              <a:t>کاهش </a:t>
            </a:r>
            <a:r>
              <a:rPr lang="fa-IR" sz="2400" b="1" dirty="0" smtClean="0">
                <a:cs typeface="B Lotus" pitchFamily="2" charset="-78"/>
              </a:rPr>
              <a:t>نیترات، </a:t>
            </a:r>
            <a:r>
              <a:rPr lang="ar-SA" sz="2400" b="1" dirty="0" smtClean="0">
                <a:cs typeface="B Lotus" pitchFamily="2" charset="-78"/>
              </a:rPr>
              <a:t>فسفات</a:t>
            </a:r>
            <a:r>
              <a:rPr lang="fa-IR" sz="2400" b="1" dirty="0" smtClean="0">
                <a:cs typeface="B Lotus" pitchFamily="2" charset="-78"/>
              </a:rPr>
              <a:t> </a:t>
            </a:r>
            <a:r>
              <a:rPr lang="ar-SA" sz="2400" b="1" dirty="0" smtClean="0">
                <a:cs typeface="B Lotus" pitchFamily="2" charset="-78"/>
              </a:rPr>
              <a:t>در </a:t>
            </a:r>
            <a:r>
              <a:rPr lang="ar-SA" sz="2400" b="1" dirty="0">
                <a:cs typeface="B Lotus" pitchFamily="2" charset="-78"/>
              </a:rPr>
              <a:t>پساب تصفیه خانه های فاضلاب </a:t>
            </a:r>
            <a:r>
              <a:rPr lang="fa-IR" sz="2400" b="1" dirty="0" smtClean="0">
                <a:cs typeface="B Lotus" pitchFamily="2" charset="-78"/>
              </a:rPr>
              <a:t> به منظور بهبود </a:t>
            </a:r>
            <a:r>
              <a:rPr lang="fa-IR" sz="2400" b="1" dirty="0">
                <a:cs typeface="B Lotus" pitchFamily="2" charset="-78"/>
              </a:rPr>
              <a:t>وضعيت کيفيت آب قبل از ورود به محيط </a:t>
            </a:r>
            <a:r>
              <a:rPr lang="fa-IR" sz="2400" b="1" dirty="0" smtClean="0">
                <a:cs typeface="B Lotus" pitchFamily="2" charset="-78"/>
              </a:rPr>
              <a:t>طبيعي</a:t>
            </a:r>
          </a:p>
          <a:p>
            <a:pPr algn="r" rtl="1">
              <a:buFont typeface="Wingdings" pitchFamily="2" charset="2"/>
              <a:buChar char="q"/>
            </a:pPr>
            <a:endParaRPr lang="fa-IR" sz="2400" b="1" dirty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cs typeface="B Lotus" pitchFamily="2" charset="-78"/>
              </a:rPr>
              <a:t>تمایل فیتوپلانکتون ها به جذب نیترات نسبت به نیتریت بیشتر </a:t>
            </a:r>
            <a:r>
              <a:rPr lang="fa-IR" sz="2400" b="1" dirty="0" smtClean="0">
                <a:cs typeface="B Lotus" pitchFamily="2" charset="-78"/>
              </a:rPr>
              <a:t>بوده</a:t>
            </a:r>
          </a:p>
          <a:p>
            <a:pPr algn="r" rtl="1">
              <a:buFont typeface="Wingdings" pitchFamily="2" charset="2"/>
              <a:buChar char="q"/>
            </a:pPr>
            <a:endParaRPr lang="fa-IR" sz="2400" b="1" dirty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sz="2400" b="1" dirty="0" smtClean="0">
                <a:cs typeface="B Lotus" pitchFamily="2" charset="-78"/>
              </a:rPr>
              <a:t> استفاده </a:t>
            </a:r>
            <a:r>
              <a:rPr lang="fa-IR" sz="2400" b="1" dirty="0">
                <a:cs typeface="B Lotus" pitchFamily="2" charset="-78"/>
              </a:rPr>
              <a:t>مجدد از پساب، به منظور </a:t>
            </a:r>
            <a:r>
              <a:rPr lang="fa-IR" sz="2400" b="1" dirty="0" smtClean="0">
                <a:cs typeface="B Lotus" pitchFamily="2" charset="-78"/>
              </a:rPr>
              <a:t>تامین آب مورد نیاز بشر</a:t>
            </a:r>
            <a:endParaRPr lang="fa-IR" sz="2400" b="1" dirty="0">
              <a:cs typeface="B Lotus" pitchFamily="2" charset="-78"/>
            </a:endParaRPr>
          </a:p>
          <a:p>
            <a:pPr marL="82296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14294" y="6165304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21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76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fa-IR" sz="4800" b="1" dirty="0" smtClean="0">
                <a:cs typeface="B Lotus" pitchFamily="2" charset="-78"/>
              </a:rPr>
              <a:t>فهرست منابع</a:t>
            </a:r>
            <a:endParaRPr lang="en-US" sz="4800" b="1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980728"/>
            <a:ext cx="7498080" cy="5616624"/>
          </a:xfrm>
        </p:spPr>
        <p:txBody>
          <a:bodyPr>
            <a:noAutofit/>
          </a:bodyPr>
          <a:lstStyle/>
          <a:p>
            <a:pPr marL="596646" indent="-514350" algn="just">
              <a:buFont typeface="Wingdings 2"/>
              <a:buAutoNum type="arabicPeriod"/>
            </a:pPr>
            <a:r>
              <a:rPr lang="en-US" sz="1700" b="1" dirty="0" err="1" smtClean="0">
                <a:latin typeface="Times New Roman" pitchFamily="18" charset="0"/>
                <a:cs typeface="Times New Roman" pitchFamily="18" charset="0"/>
              </a:rPr>
              <a:t>Changfu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, W., </a:t>
            </a:r>
            <a:r>
              <a:rPr lang="en-US" sz="1700" b="1" dirty="0" err="1" smtClean="0">
                <a:latin typeface="Times New Roman" pitchFamily="18" charset="0"/>
                <a:cs typeface="Times New Roman" pitchFamily="18" charset="0"/>
              </a:rPr>
              <a:t>Xiaoqing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, Y., Hong, Lv., Jun, Yang. 2012. Nitrogen and phosphorus removal from municipal wastewater by the green alga Chlorella sp. Journal of Environmental </a:t>
            </a:r>
            <a:r>
              <a:rPr lang="en-US" sz="1700" b="1" dirty="0" err="1" smtClean="0">
                <a:latin typeface="Times New Roman" pitchFamily="18" charset="0"/>
                <a:cs typeface="Times New Roman" pitchFamily="18" charset="0"/>
              </a:rPr>
              <a:t>Biology.ISSN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: 0254-8704,422-425.</a:t>
            </a:r>
          </a:p>
          <a:p>
            <a:pPr marL="596646" indent="-514350" algn="just">
              <a:buFont typeface="Wingdings 2"/>
              <a:buAutoNum type="arabicPeriod"/>
            </a:pP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Deviram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G.,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Pradeep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K.V.,  R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Gyana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P.2011.</a:t>
            </a:r>
            <a:r>
              <a:rPr lang="en-US" sz="1700" b="1" dirty="0"/>
              <a:t> 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Purification of waste water using Algal species.</a:t>
            </a:r>
            <a:r>
              <a:rPr lang="en-US" sz="1700" b="1" dirty="0"/>
              <a:t> 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European Journal of Experimental Biology, 1 (3):216-222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 algn="just">
              <a:buFont typeface="Wingdings 2"/>
              <a:buAutoNum type="arabicPeriod"/>
            </a:pP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Gulshan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K.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Sh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Shakeel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A. Kh.2013. Bioremediation of Sewage Wastewater Using Selective Algae for Manure Production.</a:t>
            </a:r>
            <a:r>
              <a:rPr lang="en-US" sz="1700" b="1" dirty="0"/>
              <a:t> 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International Journal of Environmental Engineering and Management.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Volu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: 4, NO: 6. 573-580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 algn="just">
              <a:buFont typeface="Wingdings 2"/>
              <a:buAutoNum type="arabicPeriod"/>
            </a:pP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Leonor, L., and Ibarra, G.H.2018.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Microalgal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 biomass production and bioremediation of wastewaters generated by real urban wastewater treatment plant.</a:t>
            </a:r>
            <a:r>
              <a:rPr lang="es-ES" sz="1700" b="1" i="1" dirty="0"/>
              <a:t> </a:t>
            </a:r>
            <a:r>
              <a:rPr lang="es-ES" sz="1700" b="1" dirty="0" err="1">
                <a:latin typeface="Times New Roman" pitchFamily="18" charset="0"/>
                <a:cs typeface="Times New Roman" pitchFamily="18" charset="0"/>
              </a:rPr>
              <a:t>Biosaia</a:t>
            </a:r>
            <a:r>
              <a:rPr lang="es-ES" sz="1700" b="1" dirty="0">
                <a:latin typeface="Times New Roman" pitchFamily="18" charset="0"/>
                <a:cs typeface="Times New Roman" pitchFamily="18" charset="0"/>
              </a:rPr>
              <a:t> (revista de los másteres de Biotecnología Sanitaria y Biotecnología Ambiental, Industrial y Alimentaria de la UPO</a:t>
            </a:r>
            <a:r>
              <a:rPr lang="es-ES" sz="17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96646" indent="-514350" algn="just">
              <a:buFont typeface="Wingdings 2"/>
              <a:buAutoNum type="arabicPeriod"/>
            </a:pP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Sudharsanam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A., Suresh, R.S.,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Kadiyala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V.,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Mallavarapu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, M.2018.</a:t>
            </a:r>
            <a:r>
              <a:rPr lang="en-US" sz="1700" dirty="0"/>
              <a:t> 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Nutrient removal and biomass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production:advances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700" b="1" dirty="0" err="1">
                <a:latin typeface="Times New Roman" pitchFamily="18" charset="0"/>
                <a:cs typeface="Times New Roman" pitchFamily="18" charset="0"/>
              </a:rPr>
              <a:t>microalgal</a:t>
            </a:r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 biotechnology for wastewater treatment. Critical Reviews in Biotechnology, VOL:38, NO: 8, 1244–1260.</a:t>
            </a:r>
          </a:p>
          <a:p>
            <a:pPr marL="596646" indent="-514350" algn="just">
              <a:buFont typeface="Wingdings 2"/>
              <a:buAutoNum type="arabicPeriod"/>
            </a:pPr>
            <a:endParaRPr lang="en-US" sz="1700" b="1" dirty="0">
              <a:latin typeface="Times New Roman" pitchFamily="18" charset="0"/>
              <a:cs typeface="Times New Roman" pitchFamily="18" charset="0"/>
            </a:endParaRPr>
          </a:p>
          <a:p>
            <a:pPr marL="596646" indent="-514350" algn="just">
              <a:buFont typeface="Wingdings 2"/>
              <a:buAutoNum type="arabicPeriod"/>
            </a:pPr>
            <a:endParaRPr lang="en-US" sz="1700" b="1" dirty="0">
              <a:latin typeface="Times New Roman" pitchFamily="18" charset="0"/>
              <a:cs typeface="Times New Roman" pitchFamily="18" charset="0"/>
            </a:endParaRPr>
          </a:p>
          <a:p>
            <a:pPr marL="596646" indent="-514350" algn="just">
              <a:buFont typeface="Wingdings 2"/>
              <a:buAutoNum type="arabicPeriod"/>
            </a:pPr>
            <a:endParaRPr lang="en-US" sz="1700" b="1" dirty="0">
              <a:latin typeface="Times New Roman" pitchFamily="18" charset="0"/>
              <a:cs typeface="Times New Roman" pitchFamily="18" charset="0"/>
            </a:endParaRPr>
          </a:p>
          <a:p>
            <a:pPr marL="596646" indent="-514350" algn="just">
              <a:buFont typeface="Wingdings 2"/>
              <a:buAutoNum type="arabicPeriod"/>
            </a:pPr>
            <a:endParaRPr lang="en-US" sz="17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56376" y="6165304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22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5" descr="Flowers%204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669632" y="764704"/>
            <a:ext cx="39102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r"/>
            <a:r>
              <a:rPr lang="fa-IR" sz="5400" b="0" dirty="0">
                <a:solidFill>
                  <a:srgbClr val="008000"/>
                </a:solidFill>
                <a:latin typeface="Koodak"/>
                <a:cs typeface="IranNastaliq" pitchFamily="18" charset="0"/>
              </a:rPr>
              <a:t>با </a:t>
            </a:r>
            <a:r>
              <a:rPr lang="fa-IR" sz="5400" b="0" dirty="0" smtClean="0">
                <a:solidFill>
                  <a:srgbClr val="008000"/>
                </a:solidFill>
                <a:latin typeface="Koodak"/>
                <a:cs typeface="IranNastaliq" pitchFamily="18" charset="0"/>
              </a:rPr>
              <a:t>تشكر از </a:t>
            </a:r>
            <a:r>
              <a:rPr lang="fa-IR" sz="5400" b="0" dirty="0">
                <a:solidFill>
                  <a:srgbClr val="008000"/>
                </a:solidFill>
                <a:latin typeface="Koodak"/>
                <a:cs typeface="IranNastaliq" pitchFamily="18" charset="0"/>
              </a:rPr>
              <a:t>حضورتان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115616" y="4077072"/>
            <a:ext cx="24384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fa-IR" sz="4000" b="0" dirty="0">
              <a:solidFill>
                <a:srgbClr val="006600"/>
              </a:solidFill>
              <a:latin typeface="IranNastaliq" pitchFamily="18" charset="0"/>
              <a:cs typeface="IranNastaliq" pitchFamily="18" charset="0"/>
            </a:endParaRPr>
          </a:p>
          <a:p>
            <a:pPr algn="ctr"/>
            <a:r>
              <a:rPr lang="fa-IR" sz="3600" dirty="0" smtClean="0">
                <a:solidFill>
                  <a:srgbClr val="006600"/>
                </a:solidFill>
                <a:latin typeface="IranNastaliq" pitchFamily="18" charset="0"/>
                <a:cs typeface="IranNastaliq" pitchFamily="18" charset="0"/>
              </a:rPr>
              <a:t>پاییز 97</a:t>
            </a:r>
            <a:endParaRPr lang="fa-IR" sz="3600" b="0" dirty="0">
              <a:solidFill>
                <a:srgbClr val="006600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56376" y="6165304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23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35608" y="384473"/>
            <a:ext cx="749808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5400" dirty="0" smtClean="0">
                <a:latin typeface="IranNastaliq" pitchFamily="18" charset="0"/>
                <a:cs typeface="IranNastaliq" pitchFamily="18" charset="0"/>
              </a:rPr>
              <a:t>فهرست ارائه</a:t>
            </a:r>
            <a:endParaRPr lang="fa-IR" sz="54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prstGeom prst="verticalScroll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>
            <a:normAutofit/>
          </a:bodyPr>
          <a:lstStyle/>
          <a:p>
            <a:pPr algn="ctr"/>
            <a:endParaRPr lang="fa-IR" sz="3600" u="sng" dirty="0" smtClean="0">
              <a:solidFill>
                <a:srgbClr val="FF0000"/>
              </a:solidFill>
              <a:cs typeface="B Arshia" pitchFamily="2" charset="-78"/>
            </a:endParaRPr>
          </a:p>
          <a:p>
            <a:pPr algn="ctr"/>
            <a:r>
              <a:rPr lang="fa-IR" sz="3600" u="sng" dirty="0" smtClean="0">
                <a:solidFill>
                  <a:srgbClr val="FF0000"/>
                </a:solidFill>
                <a:cs typeface="B Arshia" pitchFamily="2" charset="-78"/>
              </a:rPr>
              <a:t>مقدمه</a:t>
            </a:r>
          </a:p>
          <a:p>
            <a:pPr algn="ctr"/>
            <a:r>
              <a:rPr lang="fa-IR" sz="3600" u="sng" dirty="0" smtClean="0">
                <a:solidFill>
                  <a:srgbClr val="FF0000"/>
                </a:solidFill>
                <a:cs typeface="B Arshia" pitchFamily="2" charset="-78"/>
              </a:rPr>
              <a:t>سوابق تحقیق</a:t>
            </a:r>
          </a:p>
          <a:p>
            <a:pPr algn="ctr"/>
            <a:r>
              <a:rPr lang="fa-IR" sz="3600" u="sng" dirty="0" smtClean="0">
                <a:solidFill>
                  <a:srgbClr val="FF0000"/>
                </a:solidFill>
                <a:cs typeface="B Arshia" pitchFamily="2" charset="-78"/>
              </a:rPr>
              <a:t>روشهای متداول تحقیق</a:t>
            </a:r>
          </a:p>
          <a:p>
            <a:pPr algn="ctr"/>
            <a:r>
              <a:rPr lang="fa-IR" sz="3600" u="sng" dirty="0">
                <a:solidFill>
                  <a:srgbClr val="FF0000"/>
                </a:solidFill>
                <a:cs typeface="B Arshia" pitchFamily="2" charset="-78"/>
              </a:rPr>
              <a:t> نتیجه </a:t>
            </a:r>
            <a:r>
              <a:rPr lang="fa-IR" sz="3600" u="sng" dirty="0" smtClean="0">
                <a:solidFill>
                  <a:srgbClr val="FF0000"/>
                </a:solidFill>
                <a:cs typeface="B Arshia" pitchFamily="2" charset="-78"/>
              </a:rPr>
              <a:t>گیری</a:t>
            </a:r>
          </a:p>
          <a:p>
            <a:pPr algn="ctr"/>
            <a:r>
              <a:rPr lang="fa-IR" sz="3600" u="sng" dirty="0" smtClean="0">
                <a:solidFill>
                  <a:srgbClr val="FF0000"/>
                </a:solidFill>
                <a:cs typeface="B Arshia" pitchFamily="2" charset="-78"/>
              </a:rPr>
              <a:t>فهرست منابع</a:t>
            </a:r>
          </a:p>
          <a:p>
            <a:pPr marL="82296" indent="0" algn="ctr">
              <a:buNone/>
            </a:pPr>
            <a:endParaRPr lang="fa-IR" sz="3600" u="sng" dirty="0" smtClean="0">
              <a:solidFill>
                <a:srgbClr val="FF0000"/>
              </a:solidFill>
              <a:cs typeface="B Arshia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00392" y="6224518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1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2" descr="D:\aks\tasvir va power\ab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87824" y="836712"/>
            <a:ext cx="3643338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1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IranNastaliq" pitchFamily="18" charset="0"/>
                <a:cs typeface="IranNastaliq" pitchFamily="18" charset="0"/>
              </a:rPr>
              <a:t>مقدمه</a:t>
            </a:r>
            <a:endParaRPr lang="fa-IR" sz="66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2627784" y="2276872"/>
            <a:ext cx="3643312" cy="928688"/>
          </a:xfrm>
          <a:custGeom>
            <a:avLst/>
            <a:gdLst>
              <a:gd name="connsiteX0" fmla="*/ 0 w 5511421"/>
              <a:gd name="connsiteY0" fmla="*/ 725605 h 1817426"/>
              <a:gd name="connsiteX1" fmla="*/ 4967785 w 5511421"/>
              <a:gd name="connsiteY1" fmla="*/ 138752 h 1817426"/>
              <a:gd name="connsiteX2" fmla="*/ 3261815 w 5511421"/>
              <a:gd name="connsiteY2" fmla="*/ 1558119 h 1817426"/>
              <a:gd name="connsiteX3" fmla="*/ 4121624 w 5511421"/>
              <a:gd name="connsiteY3" fmla="*/ 1694596 h 1817426"/>
              <a:gd name="connsiteX4" fmla="*/ 4107976 w 5511421"/>
              <a:gd name="connsiteY4" fmla="*/ 1694596 h 1817426"/>
              <a:gd name="connsiteX5" fmla="*/ 4121624 w 5511421"/>
              <a:gd name="connsiteY5" fmla="*/ 1694596 h 181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421" h="1817426">
                <a:moveTo>
                  <a:pt x="0" y="725605"/>
                </a:moveTo>
                <a:cubicBezTo>
                  <a:pt x="2212074" y="362802"/>
                  <a:pt x="4424149" y="0"/>
                  <a:pt x="4967785" y="138752"/>
                </a:cubicBezTo>
                <a:cubicBezTo>
                  <a:pt x="5511421" y="277504"/>
                  <a:pt x="3402842" y="1298812"/>
                  <a:pt x="3261815" y="1558119"/>
                </a:cubicBezTo>
                <a:cubicBezTo>
                  <a:pt x="3120788" y="1817426"/>
                  <a:pt x="3980597" y="1671850"/>
                  <a:pt x="4121624" y="1694596"/>
                </a:cubicBezTo>
                <a:cubicBezTo>
                  <a:pt x="4262651" y="1717342"/>
                  <a:pt x="4107976" y="1694596"/>
                  <a:pt x="4107976" y="1694596"/>
                </a:cubicBezTo>
                <a:lnTo>
                  <a:pt x="4121624" y="1694596"/>
                </a:lnTo>
              </a:path>
            </a:pathLst>
          </a:cu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>
              <a:defRPr/>
            </a:pPr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7956376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2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Koodak" pitchFamily="2" charset="-78"/>
              </a:rPr>
              <a:t>مقدمه</a:t>
            </a:r>
            <a:endParaRPr lang="en-GB" sz="4800" dirty="0">
              <a:cs typeface="Koodak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idx="1"/>
          </p:nvPr>
        </p:nvSpPr>
        <p:spPr>
          <a:xfrm>
            <a:off x="1331640" y="1196752"/>
            <a:ext cx="7498080" cy="48006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 rtl="1">
              <a:buFont typeface="Wingdings" pitchFamily="2" charset="2"/>
              <a:buChar char="Ø"/>
            </a:pPr>
            <a:r>
              <a:rPr lang="fa-IR" sz="4000" dirty="0" smtClean="0">
                <a:cs typeface="Koodak" pitchFamily="2" charset="-78"/>
              </a:rPr>
              <a:t> </a:t>
            </a:r>
            <a:r>
              <a:rPr lang="fa-IR" sz="3600" b="1" dirty="0" smtClean="0">
                <a:solidFill>
                  <a:srgbClr val="0070C0"/>
                </a:solidFill>
                <a:cs typeface="B Lotus" pitchFamily="2" charset="-78"/>
              </a:rPr>
              <a:t>اثرات زیست محیطی خروجی از فاضلاب های شهری</a:t>
            </a:r>
          </a:p>
          <a:p>
            <a:pPr lvl="8" algn="ctr" rtl="1">
              <a:buFont typeface="Wingdings" pitchFamily="2" charset="2"/>
              <a:buChar char="Ø"/>
            </a:pPr>
            <a:endParaRPr lang="fa-IR" sz="2800" dirty="0" smtClean="0">
              <a:solidFill>
                <a:srgbClr val="0070C0"/>
              </a:solidFill>
              <a:cs typeface="Koodak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fa-IR" dirty="0" smtClean="0">
              <a:cs typeface="Koodak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fa-IR" dirty="0" smtClean="0">
              <a:cs typeface="Koodak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fa-IR" dirty="0" smtClean="0">
              <a:cs typeface="Koodak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fa-IR" dirty="0" smtClean="0">
              <a:cs typeface="Koodak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fa-IR" dirty="0" smtClean="0">
              <a:cs typeface="Koodak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en-GB" sz="4000" dirty="0">
              <a:cs typeface="Koodak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7704" y="2348880"/>
            <a:ext cx="6768752" cy="93610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فعالیت های انسانی، به ویژه کشاورزی و شهرسازی، منجر به افزایش میزان ورود نیتروژن و فسفر به سیستم آب های داخلی شده </a:t>
            </a:r>
            <a:endParaRPr lang="fa-IR" sz="2400" b="1" dirty="0" smtClean="0">
              <a:solidFill>
                <a:schemeClr val="tx1"/>
              </a:solidFill>
              <a:cs typeface="B Lotus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07704" y="3356992"/>
            <a:ext cx="6768752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به طور بالقوه موجب آسیب رساندن به سلامت انسان، تنوع زیستی و پایداری اکوسیستم</a:t>
            </a:r>
          </a:p>
        </p:txBody>
      </p:sp>
      <p:sp>
        <p:nvSpPr>
          <p:cNvPr id="9" name="Rectangle 8"/>
          <p:cNvSpPr/>
          <p:nvPr/>
        </p:nvSpPr>
        <p:spPr>
          <a:xfrm>
            <a:off x="1907704" y="4365104"/>
            <a:ext cx="6768752" cy="914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کاهش یافتن دسترسی </a:t>
            </a:r>
            <a:r>
              <a:rPr lang="fa-IR" sz="2800" b="1" dirty="0">
                <a:solidFill>
                  <a:schemeClr val="tx1"/>
                </a:solidFill>
                <a:cs typeface="B Lotus" pitchFamily="2" charset="-78"/>
              </a:rPr>
              <a:t>به منابع آب شیرین به </a:t>
            </a: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دلیل رشد جمعیت و ورود فاضلابها به محیط</a:t>
            </a:r>
            <a:r>
              <a:rPr lang="fa-IR" sz="2800" b="1" dirty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زیست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07704" y="5373216"/>
            <a:ext cx="6768752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marL="594360" indent="-457200" algn="r" rtl="1">
              <a:buFont typeface="Wingdings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نهایتاً یوتروف شدن محیط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در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اثررهاسازی پسابهای شهری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در آب های طبیعی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0" y="628207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3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298" y="-99392"/>
            <a:ext cx="7498080" cy="980728"/>
          </a:xfrm>
        </p:spPr>
        <p:txBody>
          <a:bodyPr/>
          <a:lstStyle/>
          <a:p>
            <a:pPr algn="ctr"/>
            <a:r>
              <a:rPr lang="fa-IR" sz="4400" b="1" dirty="0" smtClean="0">
                <a:cs typeface="B Nazanin" pitchFamily="2" charset="-78"/>
              </a:rPr>
              <a:t>ادامه</a:t>
            </a:r>
            <a:endParaRPr lang="en-GB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620688"/>
            <a:ext cx="7498080" cy="4800600"/>
          </a:xfrm>
        </p:spPr>
        <p:txBody>
          <a:bodyPr>
            <a:normAutofit/>
          </a:bodyPr>
          <a:lstStyle/>
          <a:p>
            <a:pPr algn="ctr" rtl="1"/>
            <a:r>
              <a:rPr lang="fa-IR" sz="4000" dirty="0">
                <a:cs typeface="B Nazanin" pitchFamily="2" charset="-78"/>
              </a:rPr>
              <a:t>دلایل انتخاب جلبک ها جهت تصفیه پساب</a:t>
            </a:r>
            <a:endParaRPr lang="fa-IR" dirty="0" smtClean="0">
              <a:cs typeface="B Lotus" pitchFamily="2" charset="-78"/>
            </a:endParaRPr>
          </a:p>
          <a:p>
            <a:pPr algn="r" rtl="1"/>
            <a:endParaRPr lang="fa-IR" dirty="0" smtClean="0">
              <a:cs typeface="Koodak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28384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4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20888" y="1340768"/>
            <a:ext cx="6531024" cy="252028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endParaRPr lang="fa-IR" sz="2400" b="1" dirty="0">
              <a:solidFill>
                <a:schemeClr val="tx1"/>
              </a:solidFill>
            </a:endParaRPr>
          </a:p>
          <a:p>
            <a:pPr rtl="1"/>
            <a:endParaRPr lang="fa-IR" sz="2400" b="1" dirty="0" smtClean="0">
              <a:solidFill>
                <a:schemeClr val="tx1"/>
              </a:solidFill>
            </a:endParaRPr>
          </a:p>
          <a:p>
            <a:pPr rtl="1"/>
            <a:endParaRPr lang="fa-IR" sz="2400" b="1" dirty="0">
              <a:solidFill>
                <a:schemeClr val="tx1"/>
              </a:solidFill>
            </a:endParaRPr>
          </a:p>
          <a:p>
            <a:pPr algn="ctr" rtl="1"/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1-بعنوان </a:t>
            </a:r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شاخص های زیست </a:t>
            </a:r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محیطی</a:t>
            </a:r>
          </a:p>
          <a:p>
            <a:pPr algn="ctr" rtl="1"/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 2-</a:t>
            </a:r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اشتغال زایی و رونق اقتصادی منطقه ای</a:t>
            </a:r>
          </a:p>
          <a:p>
            <a:pPr algn="ctr" rtl="1"/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3</a:t>
            </a:r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-ارزان بودن  4-</a:t>
            </a:r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جذب بیولوژیکی کاتیون های </a:t>
            </a:r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فلزی 5-دارای </a:t>
            </a:r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ترکیبات ضد میکروبی</a:t>
            </a:r>
          </a:p>
          <a:p>
            <a:pPr algn="ctr" rtl="1"/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6- پاکسازی </a:t>
            </a:r>
            <a:r>
              <a:rPr lang="fa-IR" sz="2400" b="1" dirty="0">
                <a:solidFill>
                  <a:schemeClr val="tx1"/>
                </a:solidFill>
                <a:cs typeface="B Lotus" pitchFamily="2" charset="-78"/>
              </a:rPr>
              <a:t>آبها از آلودگیهای مواد آلی و فلزات سنگین</a:t>
            </a:r>
          </a:p>
          <a:p>
            <a:pPr lvl="0" algn="ctr" rtl="1"/>
            <a:endParaRPr lang="fa-IR" sz="2400" b="1" dirty="0">
              <a:solidFill>
                <a:schemeClr val="tx1"/>
              </a:solidFill>
            </a:endParaRPr>
          </a:p>
          <a:p>
            <a:pPr rtl="1"/>
            <a:endParaRPr lang="fa-IR" sz="2400" b="1" dirty="0">
              <a:solidFill>
                <a:schemeClr val="tx1"/>
              </a:solidFill>
            </a:endParaRPr>
          </a:p>
          <a:p>
            <a:pPr lvl="0" rtl="1"/>
            <a:endParaRPr lang="fa-IR" sz="2400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403648" y="4005064"/>
            <a:ext cx="6531024" cy="223224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400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ctr" rtl="1"/>
            <a:endParaRPr lang="fa-IR" sz="2400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 algn="ctr" rtl="1"/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پنج گونه مهم از ریزجلبک ها مورد استفاده در تصفیه فاضلاب ها شامل </a:t>
            </a:r>
            <a:r>
              <a:rPr lang="en-US" sz="2400" dirty="0" smtClean="0">
                <a:latin typeface="Calibri" pitchFamily="34" charset="0"/>
                <a:ea typeface="Calibri" pitchFamily="34" charset="0"/>
              </a:rPr>
              <a:t>chlorella, </a:t>
            </a:r>
            <a:r>
              <a:rPr lang="en-US" sz="2400" dirty="0" err="1" smtClean="0">
                <a:latin typeface="Calibri" pitchFamily="34" charset="0"/>
                <a:ea typeface="Calibri" pitchFamily="34" charset="0"/>
              </a:rPr>
              <a:t>cianobacter</a:t>
            </a:r>
            <a:r>
              <a:rPr lang="en-US" sz="2400" dirty="0" smtClean="0">
                <a:latin typeface="Calibri" pitchFamily="34" charset="0"/>
                <a:ea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ea typeface="Calibri" pitchFamily="34" charset="0"/>
              </a:rPr>
              <a:t>nostok</a:t>
            </a:r>
            <a:r>
              <a:rPr lang="en-US" sz="2400" dirty="0" smtClean="0"/>
              <a:t>, </a:t>
            </a:r>
            <a:r>
              <a:rPr lang="en-US" sz="2400" dirty="0" err="1" smtClean="0">
                <a:latin typeface="Calibri" pitchFamily="34" charset="0"/>
                <a:ea typeface="Calibri" pitchFamily="34" charset="0"/>
              </a:rPr>
              <a:t>scenedesmus</a:t>
            </a:r>
            <a:endParaRPr lang="fa-IR" sz="2400" dirty="0">
              <a:latin typeface="Calibri" pitchFamily="34" charset="0"/>
              <a:ea typeface="Calibri" pitchFamily="34" charset="0"/>
            </a:endParaRPr>
          </a:p>
          <a:p>
            <a:pPr lvl="0" algn="ctr" rtl="1"/>
            <a:r>
              <a:rPr lang="en-US" sz="2400" dirty="0" err="1" smtClean="0"/>
              <a:t>spirulina</a:t>
            </a:r>
            <a:endParaRPr lang="fa-IR" sz="2400" dirty="0"/>
          </a:p>
          <a:p>
            <a:pPr lvl="0" rtl="1"/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cs typeface="B Nazanin" pitchFamily="2" charset="-78"/>
              </a:rPr>
              <a:t> برتری استفاده از فیتوپلانکتون ها برای عملیات تصفیه پساب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Nazanin" pitchFamily="2" charset="-78"/>
              </a:rPr>
              <a:t>فیتوپلانکتون ها  دارای قابلیت رشد هتروتروفی بر روی مواد مغذی پساب</a:t>
            </a:r>
          </a:p>
          <a:p>
            <a:pPr marL="82296" indent="0" algn="r" rtl="1">
              <a:buNone/>
            </a:pPr>
            <a:endParaRPr lang="fa-IR" b="1" dirty="0" smtClean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با استفاده این مواد جهت رشد خود می تواند موجب حذف نیتروژن و فسفر پساب گردد</a:t>
            </a:r>
          </a:p>
          <a:p>
            <a:pPr marL="82296" indent="0" algn="r" rtl="1">
              <a:buNone/>
            </a:pPr>
            <a:endParaRPr lang="fa-IR" b="1" dirty="0" smtClean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تحمل کردن دامنه وسیعی از درجه حرارت و </a:t>
            </a:r>
            <a:r>
              <a:rPr lang="en-US" b="1" dirty="0" smtClean="0">
                <a:cs typeface="B Nazanin" pitchFamily="2" charset="-78"/>
              </a:rPr>
              <a:t>PH</a:t>
            </a:r>
            <a:r>
              <a:rPr lang="fa-IR" b="1" dirty="0" smtClean="0">
                <a:cs typeface="B Nazanin" pitchFamily="2" charset="-78"/>
              </a:rPr>
              <a:t> و مناسب برای پالایش فاضلاب</a:t>
            </a:r>
          </a:p>
          <a:p>
            <a:pPr algn="r" rtl="1"/>
            <a:endParaRPr lang="en-US" sz="2400" b="1" dirty="0"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56376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5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70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0"/>
            <a:ext cx="7498080" cy="1143000"/>
          </a:xfrm>
        </p:spPr>
        <p:txBody>
          <a:bodyPr/>
          <a:lstStyle/>
          <a:p>
            <a:pPr algn="ctr"/>
            <a:r>
              <a:rPr lang="fa-IR" sz="4000" b="1" dirty="0" smtClean="0">
                <a:cs typeface="B Nazanin" pitchFamily="2" charset="-78"/>
              </a:rPr>
              <a:t>ادامه</a:t>
            </a:r>
            <a:endParaRPr lang="en-GB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908720"/>
            <a:ext cx="7498080" cy="5016624"/>
          </a:xfrm>
        </p:spPr>
        <p:txBody>
          <a:bodyPr>
            <a:normAutofit/>
          </a:bodyPr>
          <a:lstStyle/>
          <a:p>
            <a:pPr algn="ctr" rtl="1"/>
            <a:r>
              <a:rPr lang="fa-IR" sz="4000" b="1" dirty="0" smtClean="0">
                <a:solidFill>
                  <a:srgbClr val="0070C0"/>
                </a:solidFill>
                <a:cs typeface="B Lotus" pitchFamily="2" charset="-78"/>
              </a:rPr>
              <a:t>کارایی ریزجلبک ها در تصفیه پساب شهری</a:t>
            </a:r>
          </a:p>
          <a:p>
            <a:pPr algn="ctr" rtl="1"/>
            <a:endParaRPr lang="fa-IR" sz="4000" dirty="0" smtClean="0">
              <a:cs typeface="Koodak" pitchFamily="2" charset="-78"/>
            </a:endParaRPr>
          </a:p>
          <a:p>
            <a:pPr algn="ctr" rtl="1"/>
            <a:endParaRPr lang="fa-IR" sz="4000" dirty="0" smtClean="0">
              <a:cs typeface="Koodak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00392" y="6237312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6</a:t>
            </a:r>
            <a:endParaRPr lang="en-GB" sz="3200" dirty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8318077"/>
              </p:ext>
            </p:extLst>
          </p:nvPr>
        </p:nvGraphicFramePr>
        <p:xfrm>
          <a:off x="914400" y="1700808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6007"/>
            <a:ext cx="7498080" cy="1143000"/>
          </a:xfrm>
        </p:spPr>
        <p:txBody>
          <a:bodyPr/>
          <a:lstStyle/>
          <a:p>
            <a:pPr algn="ctr"/>
            <a:r>
              <a:rPr lang="fa-IR" sz="4400" b="1" dirty="0">
                <a:cs typeface="B Nazanin" pitchFamily="2" charset="-78"/>
              </a:rPr>
              <a:t>ادامه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836712"/>
            <a:ext cx="7498080" cy="4800600"/>
          </a:xfrm>
        </p:spPr>
        <p:txBody>
          <a:bodyPr>
            <a:norm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cs typeface="Koodak" pitchFamily="2" charset="-78"/>
              </a:rPr>
              <a:t>فاضلاب و پساب</a:t>
            </a:r>
          </a:p>
          <a:p>
            <a:pPr algn="r" rtl="1"/>
            <a:r>
              <a:rPr lang="fa-IR" b="1" dirty="0" smtClean="0">
                <a:cs typeface="B Lotus" pitchFamily="2" charset="-78"/>
              </a:rPr>
              <a:t>فاضلاب </a:t>
            </a:r>
            <a:r>
              <a:rPr lang="fa-IR" b="1" dirty="0">
                <a:cs typeface="B Lotus" pitchFamily="2" charset="-78"/>
              </a:rPr>
              <a:t>غیر تصفیه می تواند باعث آلودگی آب های سطحی و زیر زمینی </a:t>
            </a:r>
            <a:r>
              <a:rPr lang="fa-IR" b="1" dirty="0" smtClean="0">
                <a:cs typeface="B Lotus" pitchFamily="2" charset="-78"/>
              </a:rPr>
              <a:t>شود</a:t>
            </a:r>
            <a:r>
              <a:rPr lang="en-US" b="1" dirty="0" smtClean="0">
                <a:cs typeface="B Lotus" pitchFamily="2" charset="-78"/>
              </a:rPr>
              <a:t>.</a:t>
            </a:r>
          </a:p>
          <a:p>
            <a:pPr algn="r" rtl="1"/>
            <a:r>
              <a:rPr lang="fa-IR" b="1" dirty="0" smtClean="0">
                <a:cs typeface="B Lotus" pitchFamily="2" charset="-78"/>
              </a:rPr>
              <a:t>فاضلاب های شهری شامل نیترات، نیتریت، نیتروژن آلی محلول، فسفات، آمونیاک، پاتوژن ها و آلاینده های آلی</a:t>
            </a:r>
          </a:p>
          <a:p>
            <a:pPr algn="r" rtl="1"/>
            <a:endParaRPr lang="en-GB" dirty="0">
              <a:cs typeface="Koodak" pitchFamily="2" charset="-78"/>
            </a:endParaRPr>
          </a:p>
        </p:txBody>
      </p:sp>
      <p:pic>
        <p:nvPicPr>
          <p:cNvPr id="1026" name="Picture 2" descr="C:\Users\User\Downloads\2012-05-28_Fotoflug_Cuxhaven_Wilhelmshaven_DSCF9867_(crop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3061" y="3861048"/>
            <a:ext cx="4100767" cy="2515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8100392" y="6224518"/>
            <a:ext cx="914400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7</a:t>
            </a:r>
            <a:endParaRPr lang="en-GB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1768</TotalTime>
  <Words>1285</Words>
  <Application>Microsoft Office PowerPoint</Application>
  <PresentationFormat>On-screen Show (4:3)</PresentationFormat>
  <Paragraphs>169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Solstice</vt:lpstr>
      <vt:lpstr>PowerPoint Presentation</vt:lpstr>
      <vt:lpstr>PowerPoint Presentation</vt:lpstr>
      <vt:lpstr>فهرست ارائه</vt:lpstr>
      <vt:lpstr>PowerPoint Presentation</vt:lpstr>
      <vt:lpstr>مقدمه</vt:lpstr>
      <vt:lpstr>ادامه</vt:lpstr>
      <vt:lpstr> برتری استفاده از فیتوپلانکتون ها برای عملیات تصفیه پساب</vt:lpstr>
      <vt:lpstr>ادامه</vt:lpstr>
      <vt:lpstr>ادامه</vt:lpstr>
      <vt:lpstr>ادامه</vt:lpstr>
      <vt:lpstr>مزایای تصفیه بیولوژیکی پساب ها توسط ریز جلبکها</vt:lpstr>
      <vt:lpstr>PowerPoint Presentation</vt:lpstr>
      <vt:lpstr>سوابق تحقیق</vt:lpstr>
      <vt:lpstr>ادامه</vt:lpstr>
      <vt:lpstr>سوابق تحقیق</vt:lpstr>
      <vt:lpstr>ادامه</vt:lpstr>
      <vt:lpstr>PowerPoint Presentation</vt:lpstr>
      <vt:lpstr>مواد و روش</vt:lpstr>
      <vt:lpstr>مواد و روش</vt:lpstr>
      <vt:lpstr>مواد و روش</vt:lpstr>
      <vt:lpstr>کشت جلبکها</vt:lpstr>
      <vt:lpstr>مواد و روش</vt:lpstr>
      <vt:lpstr>نتیجه گیری</vt:lpstr>
      <vt:lpstr>فهرست منابع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almas</cp:lastModifiedBy>
  <cp:revision>220</cp:revision>
  <dcterms:created xsi:type="dcterms:W3CDTF">2017-10-14T15:38:25Z</dcterms:created>
  <dcterms:modified xsi:type="dcterms:W3CDTF">2019-04-11T16:58:42Z</dcterms:modified>
</cp:coreProperties>
</file>